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4"/>
  </p:sldMasterIdLst>
  <p:notesMasterIdLst>
    <p:notesMasterId r:id="rId32"/>
  </p:notesMasterIdLst>
  <p:handoutMasterIdLst>
    <p:handoutMasterId r:id="rId33"/>
  </p:handoutMasterIdLst>
  <p:sldIdLst>
    <p:sldId id="3825" r:id="rId5"/>
    <p:sldId id="3826" r:id="rId6"/>
    <p:sldId id="3835" r:id="rId7"/>
    <p:sldId id="3827" r:id="rId8"/>
    <p:sldId id="2113691615" r:id="rId9"/>
    <p:sldId id="3836" r:id="rId10"/>
    <p:sldId id="2113691616" r:id="rId11"/>
    <p:sldId id="3838" r:id="rId12"/>
    <p:sldId id="3852" r:id="rId13"/>
    <p:sldId id="2113691613" r:id="rId14"/>
    <p:sldId id="3839" r:id="rId15"/>
    <p:sldId id="3842" r:id="rId16"/>
    <p:sldId id="2113691617" r:id="rId17"/>
    <p:sldId id="3840" r:id="rId18"/>
    <p:sldId id="3841" r:id="rId19"/>
    <p:sldId id="2113691619" r:id="rId20"/>
    <p:sldId id="3846" r:id="rId21"/>
    <p:sldId id="3843" r:id="rId22"/>
    <p:sldId id="3844" r:id="rId23"/>
    <p:sldId id="3845" r:id="rId24"/>
    <p:sldId id="3849" r:id="rId25"/>
    <p:sldId id="3850" r:id="rId26"/>
    <p:sldId id="3848" r:id="rId27"/>
    <p:sldId id="3847" r:id="rId28"/>
    <p:sldId id="2113691618" r:id="rId29"/>
    <p:sldId id="3829" r:id="rId30"/>
    <p:sldId id="3834" r:id="rId3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4CF60-D775-4D4C-81FC-31E55B6C99FB}" v="1128" dt="2022-03-21T14:54:38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4" autoAdjust="0"/>
    <p:restoredTop sz="93792" autoAdjust="0"/>
  </p:normalViewPr>
  <p:slideViewPr>
    <p:cSldViewPr snapToGrid="0">
      <p:cViewPr varScale="1">
        <p:scale>
          <a:sx n="82" d="100"/>
          <a:sy n="82" d="100"/>
        </p:scale>
        <p:origin x="802" y="67"/>
      </p:cViewPr>
      <p:guideLst>
        <p:guide orient="horz" pos="1200"/>
        <p:guide orient="horz" pos="3408"/>
        <p:guide pos="6936"/>
        <p:guide pos="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8" d="100"/>
          <a:sy n="128" d="100"/>
        </p:scale>
        <p:origin x="1805" y="-17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54.svg"/><Relationship Id="rId2" Type="http://schemas.openxmlformats.org/officeDocument/2006/relationships/image" Target="../media/image44.svg"/><Relationship Id="rId1" Type="http://schemas.openxmlformats.org/officeDocument/2006/relationships/image" Target="../media/image36.png"/><Relationship Id="rId6" Type="http://schemas.openxmlformats.org/officeDocument/2006/relationships/image" Target="../media/image48.sv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54.svg"/><Relationship Id="rId2" Type="http://schemas.openxmlformats.org/officeDocument/2006/relationships/image" Target="../media/image44.svg"/><Relationship Id="rId1" Type="http://schemas.openxmlformats.org/officeDocument/2006/relationships/image" Target="../media/image36.png"/><Relationship Id="rId6" Type="http://schemas.openxmlformats.org/officeDocument/2006/relationships/image" Target="../media/image48.sv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F657E-A6A2-450F-B6DA-14B4DED82E3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2CEA3AFC-13E2-4009-8C0F-468040FEEA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Let’s Talk About Time Management</a:t>
          </a:r>
          <a:endParaRPr lang="en-US"/>
        </a:p>
      </dgm:t>
    </dgm:pt>
    <dgm:pt modelId="{2498A3A5-DB0A-4B6A-89FC-6B0215C552F2}" type="parTrans" cxnId="{C92679AC-4986-4BD0-8330-698ABDC237A6}">
      <dgm:prSet/>
      <dgm:spPr/>
      <dgm:t>
        <a:bodyPr/>
        <a:lstStyle/>
        <a:p>
          <a:endParaRPr lang="en-US"/>
        </a:p>
      </dgm:t>
    </dgm:pt>
    <dgm:pt modelId="{C6A390E0-BC19-40B8-B678-D434AEC33FFA}" type="sibTrans" cxnId="{C92679AC-4986-4BD0-8330-698ABDC237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5B0F567-F81A-4578-8982-2F52D1807AC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Needs analysis to achieve safety metrics</a:t>
          </a:r>
          <a:endParaRPr lang="en-US"/>
        </a:p>
      </dgm:t>
    </dgm:pt>
    <dgm:pt modelId="{32F036BC-7358-4847-B2A8-CC23F37007BA}" type="parTrans" cxnId="{7155C865-6C3D-4F04-A03F-8163D135EB0B}">
      <dgm:prSet/>
      <dgm:spPr/>
      <dgm:t>
        <a:bodyPr/>
        <a:lstStyle/>
        <a:p>
          <a:endParaRPr lang="en-US"/>
        </a:p>
      </dgm:t>
    </dgm:pt>
    <dgm:pt modelId="{0D238C15-D6F7-4B1D-9A96-4A3DC0C822FA}" type="sibTrans" cxnId="{7155C865-6C3D-4F04-A03F-8163D135EB0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1ED894E-BBC1-4F73-A4AC-B3626549D12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Proactive actions/activities </a:t>
          </a:r>
          <a:endParaRPr lang="en-US"/>
        </a:p>
      </dgm:t>
    </dgm:pt>
    <dgm:pt modelId="{EB114D60-EC2D-416F-B672-B9442F720C5A}" type="parTrans" cxnId="{8806CDE7-64BA-4118-88C5-BCD4635C5286}">
      <dgm:prSet/>
      <dgm:spPr/>
      <dgm:t>
        <a:bodyPr/>
        <a:lstStyle/>
        <a:p>
          <a:endParaRPr lang="en-US"/>
        </a:p>
      </dgm:t>
    </dgm:pt>
    <dgm:pt modelId="{4BD54BBA-E38D-45A7-970B-6F938108525A}" type="sibTrans" cxnId="{8806CDE7-64BA-4118-88C5-BCD4635C528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D84907-8F79-4241-B6B0-BDFB6E63C8E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Tools to guide managers</a:t>
          </a:r>
          <a:endParaRPr lang="en-US"/>
        </a:p>
      </dgm:t>
    </dgm:pt>
    <dgm:pt modelId="{88E91417-FF99-41C1-A51D-30C2C5048000}" type="parTrans" cxnId="{20164D12-3BC6-4914-8F6C-EDB9EE7FFD97}">
      <dgm:prSet/>
      <dgm:spPr/>
      <dgm:t>
        <a:bodyPr/>
        <a:lstStyle/>
        <a:p>
          <a:endParaRPr lang="en-US"/>
        </a:p>
      </dgm:t>
    </dgm:pt>
    <dgm:pt modelId="{756ECD57-CCAA-4295-AD14-5EDD62D3F1A5}" type="sibTrans" cxnId="{20164D12-3BC6-4914-8F6C-EDB9EE7FFD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AE4519-9076-49DB-B498-E11BD1D9D5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Tracking for accountability of actions/activities to safety metrics</a:t>
          </a:r>
          <a:endParaRPr lang="en-US"/>
        </a:p>
      </dgm:t>
    </dgm:pt>
    <dgm:pt modelId="{EA1AD551-0990-4842-943A-35BAC4BF1953}" type="parTrans" cxnId="{5EFD79B6-2337-4BC8-9C2A-228843AEDCE4}">
      <dgm:prSet/>
      <dgm:spPr/>
      <dgm:t>
        <a:bodyPr/>
        <a:lstStyle/>
        <a:p>
          <a:endParaRPr lang="en-US"/>
        </a:p>
      </dgm:t>
    </dgm:pt>
    <dgm:pt modelId="{2383CA93-6C75-43B6-A1F4-414BEC580920}" type="sibTrans" cxnId="{5EFD79B6-2337-4BC8-9C2A-228843AEDCE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02B0A5-B38E-4A83-9F2E-8DBBE3FB763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Communication of success of individual and company safety metrics</a:t>
          </a:r>
          <a:endParaRPr lang="en-US"/>
        </a:p>
      </dgm:t>
    </dgm:pt>
    <dgm:pt modelId="{8FD134CD-A148-4469-94EF-19E0AA73E85D}" type="parTrans" cxnId="{E91DCFC5-29AF-48CB-B1EA-BBF53F962D9A}">
      <dgm:prSet/>
      <dgm:spPr/>
      <dgm:t>
        <a:bodyPr/>
        <a:lstStyle/>
        <a:p>
          <a:endParaRPr lang="en-US"/>
        </a:p>
      </dgm:t>
    </dgm:pt>
    <dgm:pt modelId="{67B7BAB2-BD1A-4FA8-B64F-E038599915A2}" type="sibTrans" cxnId="{E91DCFC5-29AF-48CB-B1EA-BBF53F962D9A}">
      <dgm:prSet/>
      <dgm:spPr/>
      <dgm:t>
        <a:bodyPr/>
        <a:lstStyle/>
        <a:p>
          <a:endParaRPr lang="en-US"/>
        </a:p>
      </dgm:t>
    </dgm:pt>
    <dgm:pt modelId="{C7E0E834-70E0-4E9C-96ED-2F062D2232D3}" type="pres">
      <dgm:prSet presAssocID="{643F657E-A6A2-450F-B6DA-14B4DED82E3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2B6804-7C2E-44E4-BAC6-BD888FD10EE2}" type="pres">
      <dgm:prSet presAssocID="{2CEA3AFC-13E2-4009-8C0F-468040FEEAE4}" presName="compNode" presStyleCnt="0"/>
      <dgm:spPr/>
    </dgm:pt>
    <dgm:pt modelId="{7DF085ED-C02E-40F3-8E9E-0C1642D70671}" type="pres">
      <dgm:prSet presAssocID="{2CEA3AFC-13E2-4009-8C0F-468040FEEAE4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CD96C480-DA7E-4D01-85A8-2000900AC5C6}" type="pres">
      <dgm:prSet presAssocID="{2CEA3AFC-13E2-4009-8C0F-468040FEEAE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1F54729-4D14-456F-B8F1-F21313A512FA}" type="pres">
      <dgm:prSet presAssocID="{2CEA3AFC-13E2-4009-8C0F-468040FEEAE4}" presName="spaceRect" presStyleCnt="0"/>
      <dgm:spPr/>
    </dgm:pt>
    <dgm:pt modelId="{9D972E9D-0555-42F2-A74A-5C90A2407D59}" type="pres">
      <dgm:prSet presAssocID="{2CEA3AFC-13E2-4009-8C0F-468040FEEAE4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E9FF331-311D-4D1F-921E-85E63A0B6A3A}" type="pres">
      <dgm:prSet presAssocID="{C6A390E0-BC19-40B8-B678-D434AEC33FFA}" presName="sibTrans" presStyleCnt="0"/>
      <dgm:spPr/>
    </dgm:pt>
    <dgm:pt modelId="{A5732526-57A0-492F-95B3-76C8802722FB}" type="pres">
      <dgm:prSet presAssocID="{05B0F567-F81A-4578-8982-2F52D1807AC5}" presName="compNode" presStyleCnt="0"/>
      <dgm:spPr/>
    </dgm:pt>
    <dgm:pt modelId="{E28269AB-99B9-481C-A486-D6E182FB07CA}" type="pres">
      <dgm:prSet presAssocID="{05B0F567-F81A-4578-8982-2F52D1807AC5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3483E21C-FAD6-4C90-9222-595DAC7AB0E7}" type="pres">
      <dgm:prSet presAssocID="{05B0F567-F81A-4578-8982-2F52D1807AC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0D9A8B2-1B98-4EF0-972D-D79D5497D506}" type="pres">
      <dgm:prSet presAssocID="{05B0F567-F81A-4578-8982-2F52D1807AC5}" presName="spaceRect" presStyleCnt="0"/>
      <dgm:spPr/>
    </dgm:pt>
    <dgm:pt modelId="{58FBCF75-58ED-4190-B841-682058DD4A4D}" type="pres">
      <dgm:prSet presAssocID="{05B0F567-F81A-4578-8982-2F52D1807AC5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3E715F0-806B-486D-91C7-8A0AF79E599D}" type="pres">
      <dgm:prSet presAssocID="{0D238C15-D6F7-4B1D-9A96-4A3DC0C822FA}" presName="sibTrans" presStyleCnt="0"/>
      <dgm:spPr/>
    </dgm:pt>
    <dgm:pt modelId="{9710B8FF-88BB-4541-8D89-ECC6E9D3C312}" type="pres">
      <dgm:prSet presAssocID="{E1ED894E-BBC1-4F73-A4AC-B3626549D121}" presName="compNode" presStyleCnt="0"/>
      <dgm:spPr/>
    </dgm:pt>
    <dgm:pt modelId="{74AD3AB4-F081-46D8-8EE7-24B97718C8D6}" type="pres">
      <dgm:prSet presAssocID="{E1ED894E-BBC1-4F73-A4AC-B3626549D121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CD9BC91C-4D93-4111-BE2B-38A258F16990}" type="pres">
      <dgm:prSet presAssocID="{E1ED894E-BBC1-4F73-A4AC-B3626549D12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FE1B008B-C6C5-4FCA-9FC4-91124EA16519}" type="pres">
      <dgm:prSet presAssocID="{E1ED894E-BBC1-4F73-A4AC-B3626549D121}" presName="spaceRect" presStyleCnt="0"/>
      <dgm:spPr/>
    </dgm:pt>
    <dgm:pt modelId="{AC018125-890E-464D-B5A7-3C08759F8A46}" type="pres">
      <dgm:prSet presAssocID="{E1ED894E-BBC1-4F73-A4AC-B3626549D121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3522AA1-6D16-4748-BBF0-BB04B463DBAB}" type="pres">
      <dgm:prSet presAssocID="{4BD54BBA-E38D-45A7-970B-6F938108525A}" presName="sibTrans" presStyleCnt="0"/>
      <dgm:spPr/>
    </dgm:pt>
    <dgm:pt modelId="{0F350F98-AA02-4505-AD6F-B223DDE0B481}" type="pres">
      <dgm:prSet presAssocID="{7DD84907-8F79-4241-B6B0-BDFB6E63C8ED}" presName="compNode" presStyleCnt="0"/>
      <dgm:spPr/>
    </dgm:pt>
    <dgm:pt modelId="{6C8763CA-CF30-426C-AC7E-DCC875A61FA6}" type="pres">
      <dgm:prSet presAssocID="{7DD84907-8F79-4241-B6B0-BDFB6E63C8ED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BCE4288F-F927-4B05-B349-FFD21CC833EF}" type="pres">
      <dgm:prSet presAssocID="{7DD84907-8F79-4241-B6B0-BDFB6E63C8E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F963980D-5F21-4FF8-A906-6F5D16662A98}" type="pres">
      <dgm:prSet presAssocID="{7DD84907-8F79-4241-B6B0-BDFB6E63C8ED}" presName="spaceRect" presStyleCnt="0"/>
      <dgm:spPr/>
    </dgm:pt>
    <dgm:pt modelId="{667E53D1-01A4-48BB-A528-256BA656DD8B}" type="pres">
      <dgm:prSet presAssocID="{7DD84907-8F79-4241-B6B0-BDFB6E63C8ED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4E75D61-46E2-4D0D-A548-3520B5756526}" type="pres">
      <dgm:prSet presAssocID="{756ECD57-CCAA-4295-AD14-5EDD62D3F1A5}" presName="sibTrans" presStyleCnt="0"/>
      <dgm:spPr/>
    </dgm:pt>
    <dgm:pt modelId="{6B94E979-38B5-4219-A2E1-F8A276109990}" type="pres">
      <dgm:prSet presAssocID="{3BAE4519-9076-49DB-B498-E11BD1D9D574}" presName="compNode" presStyleCnt="0"/>
      <dgm:spPr/>
    </dgm:pt>
    <dgm:pt modelId="{561F793D-1A52-47F5-9C18-EFA7FE180802}" type="pres">
      <dgm:prSet presAssocID="{3BAE4519-9076-49DB-B498-E11BD1D9D574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C1B04DA8-1364-4DF2-90B6-CD0083B30993}" type="pres">
      <dgm:prSet presAssocID="{3BAE4519-9076-49DB-B498-E11BD1D9D57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21524382-094D-4C60-BC44-D4AE15568547}" type="pres">
      <dgm:prSet presAssocID="{3BAE4519-9076-49DB-B498-E11BD1D9D574}" presName="spaceRect" presStyleCnt="0"/>
      <dgm:spPr/>
    </dgm:pt>
    <dgm:pt modelId="{4D22408C-B241-4F32-AA92-97F588426AFF}" type="pres">
      <dgm:prSet presAssocID="{3BAE4519-9076-49DB-B498-E11BD1D9D574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CD8FA42-2C88-415E-A127-70C33EBE9042}" type="pres">
      <dgm:prSet presAssocID="{2383CA93-6C75-43B6-A1F4-414BEC580920}" presName="sibTrans" presStyleCnt="0"/>
      <dgm:spPr/>
    </dgm:pt>
    <dgm:pt modelId="{58E7820A-9702-4909-B2BB-394ADAEAFE6F}" type="pres">
      <dgm:prSet presAssocID="{9B02B0A5-B38E-4A83-9F2E-8DBBE3FB7638}" presName="compNode" presStyleCnt="0"/>
      <dgm:spPr/>
    </dgm:pt>
    <dgm:pt modelId="{2A1572CC-2E15-4093-8060-3B0B5172D928}" type="pres">
      <dgm:prSet presAssocID="{9B02B0A5-B38E-4A83-9F2E-8DBBE3FB7638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9A134E1-729F-4573-B21F-5F22D84F72F8}" type="pres">
      <dgm:prSet presAssocID="{9B02B0A5-B38E-4A83-9F2E-8DBBE3FB763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E88A50F-783C-4C82-9B93-E97570AAB16A}" type="pres">
      <dgm:prSet presAssocID="{9B02B0A5-B38E-4A83-9F2E-8DBBE3FB7638}" presName="spaceRect" presStyleCnt="0"/>
      <dgm:spPr/>
    </dgm:pt>
    <dgm:pt modelId="{F9F6B6A9-7D8C-4C00-A264-2B2F45E1A9FE}" type="pres">
      <dgm:prSet presAssocID="{9B02B0A5-B38E-4A83-9F2E-8DBBE3FB7638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3E756B-2976-4CE7-9AA4-DA76B7633DE6}" type="presOf" srcId="{05B0F567-F81A-4578-8982-2F52D1807AC5}" destId="{58FBCF75-58ED-4190-B841-682058DD4A4D}" srcOrd="0" destOrd="0" presId="urn:microsoft.com/office/officeart/2018/5/layout/IconLeafLabelList"/>
    <dgm:cxn modelId="{17B02C15-B71D-4D99-ABC5-4D231BD7DF81}" type="presOf" srcId="{E1ED894E-BBC1-4F73-A4AC-B3626549D121}" destId="{AC018125-890E-464D-B5A7-3C08759F8A46}" srcOrd="0" destOrd="0" presId="urn:microsoft.com/office/officeart/2018/5/layout/IconLeafLabelList"/>
    <dgm:cxn modelId="{8426B4CB-0E74-470B-9889-B44817370207}" type="presOf" srcId="{2CEA3AFC-13E2-4009-8C0F-468040FEEAE4}" destId="{9D972E9D-0555-42F2-A74A-5C90A2407D59}" srcOrd="0" destOrd="0" presId="urn:microsoft.com/office/officeart/2018/5/layout/IconLeafLabelList"/>
    <dgm:cxn modelId="{5EFD79B6-2337-4BC8-9C2A-228843AEDCE4}" srcId="{643F657E-A6A2-450F-B6DA-14B4DED82E3B}" destId="{3BAE4519-9076-49DB-B498-E11BD1D9D574}" srcOrd="4" destOrd="0" parTransId="{EA1AD551-0990-4842-943A-35BAC4BF1953}" sibTransId="{2383CA93-6C75-43B6-A1F4-414BEC580920}"/>
    <dgm:cxn modelId="{7155C865-6C3D-4F04-A03F-8163D135EB0B}" srcId="{643F657E-A6A2-450F-B6DA-14B4DED82E3B}" destId="{05B0F567-F81A-4578-8982-2F52D1807AC5}" srcOrd="1" destOrd="0" parTransId="{32F036BC-7358-4847-B2A8-CC23F37007BA}" sibTransId="{0D238C15-D6F7-4B1D-9A96-4A3DC0C822FA}"/>
    <dgm:cxn modelId="{90C482C9-EDB8-42C0-8EC6-E5838F095D60}" type="presOf" srcId="{643F657E-A6A2-450F-B6DA-14B4DED82E3B}" destId="{C7E0E834-70E0-4E9C-96ED-2F062D2232D3}" srcOrd="0" destOrd="0" presId="urn:microsoft.com/office/officeart/2018/5/layout/IconLeafLabelList"/>
    <dgm:cxn modelId="{C92679AC-4986-4BD0-8330-698ABDC237A6}" srcId="{643F657E-A6A2-450F-B6DA-14B4DED82E3B}" destId="{2CEA3AFC-13E2-4009-8C0F-468040FEEAE4}" srcOrd="0" destOrd="0" parTransId="{2498A3A5-DB0A-4B6A-89FC-6B0215C552F2}" sibTransId="{C6A390E0-BC19-40B8-B678-D434AEC33FFA}"/>
    <dgm:cxn modelId="{67864165-39E2-4EEC-B81F-D7143598DFD0}" type="presOf" srcId="{9B02B0A5-B38E-4A83-9F2E-8DBBE3FB7638}" destId="{F9F6B6A9-7D8C-4C00-A264-2B2F45E1A9FE}" srcOrd="0" destOrd="0" presId="urn:microsoft.com/office/officeart/2018/5/layout/IconLeafLabelList"/>
    <dgm:cxn modelId="{E91DCFC5-29AF-48CB-B1EA-BBF53F962D9A}" srcId="{643F657E-A6A2-450F-B6DA-14B4DED82E3B}" destId="{9B02B0A5-B38E-4A83-9F2E-8DBBE3FB7638}" srcOrd="5" destOrd="0" parTransId="{8FD134CD-A148-4469-94EF-19E0AA73E85D}" sibTransId="{67B7BAB2-BD1A-4FA8-B64F-E038599915A2}"/>
    <dgm:cxn modelId="{D787A331-1A9B-4602-822F-EC531D604959}" type="presOf" srcId="{7DD84907-8F79-4241-B6B0-BDFB6E63C8ED}" destId="{667E53D1-01A4-48BB-A528-256BA656DD8B}" srcOrd="0" destOrd="0" presId="urn:microsoft.com/office/officeart/2018/5/layout/IconLeafLabelList"/>
    <dgm:cxn modelId="{8806CDE7-64BA-4118-88C5-BCD4635C5286}" srcId="{643F657E-A6A2-450F-B6DA-14B4DED82E3B}" destId="{E1ED894E-BBC1-4F73-A4AC-B3626549D121}" srcOrd="2" destOrd="0" parTransId="{EB114D60-EC2D-416F-B672-B9442F720C5A}" sibTransId="{4BD54BBA-E38D-45A7-970B-6F938108525A}"/>
    <dgm:cxn modelId="{921EBC26-BD2B-4918-B3B7-A871E1CC3849}" type="presOf" srcId="{3BAE4519-9076-49DB-B498-E11BD1D9D574}" destId="{4D22408C-B241-4F32-AA92-97F588426AFF}" srcOrd="0" destOrd="0" presId="urn:microsoft.com/office/officeart/2018/5/layout/IconLeafLabelList"/>
    <dgm:cxn modelId="{20164D12-3BC6-4914-8F6C-EDB9EE7FFD97}" srcId="{643F657E-A6A2-450F-B6DA-14B4DED82E3B}" destId="{7DD84907-8F79-4241-B6B0-BDFB6E63C8ED}" srcOrd="3" destOrd="0" parTransId="{88E91417-FF99-41C1-A51D-30C2C5048000}" sibTransId="{756ECD57-CCAA-4295-AD14-5EDD62D3F1A5}"/>
    <dgm:cxn modelId="{70372322-F873-48C1-A6AB-09577480321C}" type="presParOf" srcId="{C7E0E834-70E0-4E9C-96ED-2F062D2232D3}" destId="{982B6804-7C2E-44E4-BAC6-BD888FD10EE2}" srcOrd="0" destOrd="0" presId="urn:microsoft.com/office/officeart/2018/5/layout/IconLeafLabelList"/>
    <dgm:cxn modelId="{32631D18-EBD0-418E-A8DA-5CB2D4105574}" type="presParOf" srcId="{982B6804-7C2E-44E4-BAC6-BD888FD10EE2}" destId="{7DF085ED-C02E-40F3-8E9E-0C1642D70671}" srcOrd="0" destOrd="0" presId="urn:microsoft.com/office/officeart/2018/5/layout/IconLeafLabelList"/>
    <dgm:cxn modelId="{01779455-C5B9-4906-9F7D-42B6ECE4E52E}" type="presParOf" srcId="{982B6804-7C2E-44E4-BAC6-BD888FD10EE2}" destId="{CD96C480-DA7E-4D01-85A8-2000900AC5C6}" srcOrd="1" destOrd="0" presId="urn:microsoft.com/office/officeart/2018/5/layout/IconLeafLabelList"/>
    <dgm:cxn modelId="{43FC8926-EA15-446C-849F-3FE71C027234}" type="presParOf" srcId="{982B6804-7C2E-44E4-BAC6-BD888FD10EE2}" destId="{71F54729-4D14-456F-B8F1-F21313A512FA}" srcOrd="2" destOrd="0" presId="urn:microsoft.com/office/officeart/2018/5/layout/IconLeafLabelList"/>
    <dgm:cxn modelId="{5144FACC-3210-4F0D-B460-6788B703B706}" type="presParOf" srcId="{982B6804-7C2E-44E4-BAC6-BD888FD10EE2}" destId="{9D972E9D-0555-42F2-A74A-5C90A2407D59}" srcOrd="3" destOrd="0" presId="urn:microsoft.com/office/officeart/2018/5/layout/IconLeafLabelList"/>
    <dgm:cxn modelId="{B12B9BB5-9106-48DB-897A-322ECC841CE3}" type="presParOf" srcId="{C7E0E834-70E0-4E9C-96ED-2F062D2232D3}" destId="{3E9FF331-311D-4D1F-921E-85E63A0B6A3A}" srcOrd="1" destOrd="0" presId="urn:microsoft.com/office/officeart/2018/5/layout/IconLeafLabelList"/>
    <dgm:cxn modelId="{D9974838-CAA1-4488-B3DE-9D8D3D0170E1}" type="presParOf" srcId="{C7E0E834-70E0-4E9C-96ED-2F062D2232D3}" destId="{A5732526-57A0-492F-95B3-76C8802722FB}" srcOrd="2" destOrd="0" presId="urn:microsoft.com/office/officeart/2018/5/layout/IconLeafLabelList"/>
    <dgm:cxn modelId="{16B29923-5BD2-4016-ABCD-F8AD44399731}" type="presParOf" srcId="{A5732526-57A0-492F-95B3-76C8802722FB}" destId="{E28269AB-99B9-481C-A486-D6E182FB07CA}" srcOrd="0" destOrd="0" presId="urn:microsoft.com/office/officeart/2018/5/layout/IconLeafLabelList"/>
    <dgm:cxn modelId="{A498C604-491B-42B8-A769-5611C84294B5}" type="presParOf" srcId="{A5732526-57A0-492F-95B3-76C8802722FB}" destId="{3483E21C-FAD6-4C90-9222-595DAC7AB0E7}" srcOrd="1" destOrd="0" presId="urn:microsoft.com/office/officeart/2018/5/layout/IconLeafLabelList"/>
    <dgm:cxn modelId="{CBC67791-5C3C-475B-BCF0-8F6F3F073DE0}" type="presParOf" srcId="{A5732526-57A0-492F-95B3-76C8802722FB}" destId="{80D9A8B2-1B98-4EF0-972D-D79D5497D506}" srcOrd="2" destOrd="0" presId="urn:microsoft.com/office/officeart/2018/5/layout/IconLeafLabelList"/>
    <dgm:cxn modelId="{A90BFD67-3FDD-4893-A437-A80E3090C832}" type="presParOf" srcId="{A5732526-57A0-492F-95B3-76C8802722FB}" destId="{58FBCF75-58ED-4190-B841-682058DD4A4D}" srcOrd="3" destOrd="0" presId="urn:microsoft.com/office/officeart/2018/5/layout/IconLeafLabelList"/>
    <dgm:cxn modelId="{85952B38-6E8B-438F-B907-7603F01C90A2}" type="presParOf" srcId="{C7E0E834-70E0-4E9C-96ED-2F062D2232D3}" destId="{F3E715F0-806B-486D-91C7-8A0AF79E599D}" srcOrd="3" destOrd="0" presId="urn:microsoft.com/office/officeart/2018/5/layout/IconLeafLabelList"/>
    <dgm:cxn modelId="{B6A4FB9A-CB83-4CD3-9F2C-86950D8DA797}" type="presParOf" srcId="{C7E0E834-70E0-4E9C-96ED-2F062D2232D3}" destId="{9710B8FF-88BB-4541-8D89-ECC6E9D3C312}" srcOrd="4" destOrd="0" presId="urn:microsoft.com/office/officeart/2018/5/layout/IconLeafLabelList"/>
    <dgm:cxn modelId="{EDAA0DF2-C73A-4EFA-9A5C-65DA57CED82E}" type="presParOf" srcId="{9710B8FF-88BB-4541-8D89-ECC6E9D3C312}" destId="{74AD3AB4-F081-46D8-8EE7-24B97718C8D6}" srcOrd="0" destOrd="0" presId="urn:microsoft.com/office/officeart/2018/5/layout/IconLeafLabelList"/>
    <dgm:cxn modelId="{9676C7FE-ABF8-4055-BF15-DE39C4CCAE6E}" type="presParOf" srcId="{9710B8FF-88BB-4541-8D89-ECC6E9D3C312}" destId="{CD9BC91C-4D93-4111-BE2B-38A258F16990}" srcOrd="1" destOrd="0" presId="urn:microsoft.com/office/officeart/2018/5/layout/IconLeafLabelList"/>
    <dgm:cxn modelId="{02B4F45F-BBA0-4892-8D7D-61D46EFDFB3B}" type="presParOf" srcId="{9710B8FF-88BB-4541-8D89-ECC6E9D3C312}" destId="{FE1B008B-C6C5-4FCA-9FC4-91124EA16519}" srcOrd="2" destOrd="0" presId="urn:microsoft.com/office/officeart/2018/5/layout/IconLeafLabelList"/>
    <dgm:cxn modelId="{0D54F33C-077A-4E86-A7EE-49D523377545}" type="presParOf" srcId="{9710B8FF-88BB-4541-8D89-ECC6E9D3C312}" destId="{AC018125-890E-464D-B5A7-3C08759F8A46}" srcOrd="3" destOrd="0" presId="urn:microsoft.com/office/officeart/2018/5/layout/IconLeafLabelList"/>
    <dgm:cxn modelId="{119A77C3-C954-43BF-B2B5-69F9ABC73B54}" type="presParOf" srcId="{C7E0E834-70E0-4E9C-96ED-2F062D2232D3}" destId="{03522AA1-6D16-4748-BBF0-BB04B463DBAB}" srcOrd="5" destOrd="0" presId="urn:microsoft.com/office/officeart/2018/5/layout/IconLeafLabelList"/>
    <dgm:cxn modelId="{7B00853C-5324-4B00-8360-177E3A9DDB35}" type="presParOf" srcId="{C7E0E834-70E0-4E9C-96ED-2F062D2232D3}" destId="{0F350F98-AA02-4505-AD6F-B223DDE0B481}" srcOrd="6" destOrd="0" presId="urn:microsoft.com/office/officeart/2018/5/layout/IconLeafLabelList"/>
    <dgm:cxn modelId="{8B1C4720-F285-4846-83D7-A20DAB3F5F97}" type="presParOf" srcId="{0F350F98-AA02-4505-AD6F-B223DDE0B481}" destId="{6C8763CA-CF30-426C-AC7E-DCC875A61FA6}" srcOrd="0" destOrd="0" presId="urn:microsoft.com/office/officeart/2018/5/layout/IconLeafLabelList"/>
    <dgm:cxn modelId="{9E6354EE-54EA-4E68-B044-68661020E0C0}" type="presParOf" srcId="{0F350F98-AA02-4505-AD6F-B223DDE0B481}" destId="{BCE4288F-F927-4B05-B349-FFD21CC833EF}" srcOrd="1" destOrd="0" presId="urn:microsoft.com/office/officeart/2018/5/layout/IconLeafLabelList"/>
    <dgm:cxn modelId="{9A296337-DE95-4314-8521-00B6EF9964C0}" type="presParOf" srcId="{0F350F98-AA02-4505-AD6F-B223DDE0B481}" destId="{F963980D-5F21-4FF8-A906-6F5D16662A98}" srcOrd="2" destOrd="0" presId="urn:microsoft.com/office/officeart/2018/5/layout/IconLeafLabelList"/>
    <dgm:cxn modelId="{2E2DAF62-469F-45C3-892E-5D532756AC42}" type="presParOf" srcId="{0F350F98-AA02-4505-AD6F-B223DDE0B481}" destId="{667E53D1-01A4-48BB-A528-256BA656DD8B}" srcOrd="3" destOrd="0" presId="urn:microsoft.com/office/officeart/2018/5/layout/IconLeafLabelList"/>
    <dgm:cxn modelId="{FE5114A3-98F8-4B28-B54D-018FBB1AD36B}" type="presParOf" srcId="{C7E0E834-70E0-4E9C-96ED-2F062D2232D3}" destId="{34E75D61-46E2-4D0D-A548-3520B5756526}" srcOrd="7" destOrd="0" presId="urn:microsoft.com/office/officeart/2018/5/layout/IconLeafLabelList"/>
    <dgm:cxn modelId="{69BA9027-4E2D-4274-BE5E-AA7564BFAE55}" type="presParOf" srcId="{C7E0E834-70E0-4E9C-96ED-2F062D2232D3}" destId="{6B94E979-38B5-4219-A2E1-F8A276109990}" srcOrd="8" destOrd="0" presId="urn:microsoft.com/office/officeart/2018/5/layout/IconLeafLabelList"/>
    <dgm:cxn modelId="{AD822F4E-8AC4-4CF8-A015-5C6CA9D90F13}" type="presParOf" srcId="{6B94E979-38B5-4219-A2E1-F8A276109990}" destId="{561F793D-1A52-47F5-9C18-EFA7FE180802}" srcOrd="0" destOrd="0" presId="urn:microsoft.com/office/officeart/2018/5/layout/IconLeafLabelList"/>
    <dgm:cxn modelId="{3AFCA818-A2B2-4D0A-B90A-9866B1070024}" type="presParOf" srcId="{6B94E979-38B5-4219-A2E1-F8A276109990}" destId="{C1B04DA8-1364-4DF2-90B6-CD0083B30993}" srcOrd="1" destOrd="0" presId="urn:microsoft.com/office/officeart/2018/5/layout/IconLeafLabelList"/>
    <dgm:cxn modelId="{E72E5B76-6FA5-46F0-9C62-346592E46B96}" type="presParOf" srcId="{6B94E979-38B5-4219-A2E1-F8A276109990}" destId="{21524382-094D-4C60-BC44-D4AE15568547}" srcOrd="2" destOrd="0" presId="urn:microsoft.com/office/officeart/2018/5/layout/IconLeafLabelList"/>
    <dgm:cxn modelId="{B424D7DD-ED33-48B1-BA00-3FD5267807C8}" type="presParOf" srcId="{6B94E979-38B5-4219-A2E1-F8A276109990}" destId="{4D22408C-B241-4F32-AA92-97F588426AFF}" srcOrd="3" destOrd="0" presId="urn:microsoft.com/office/officeart/2018/5/layout/IconLeafLabelList"/>
    <dgm:cxn modelId="{778DA24E-5965-46D6-B7FF-0C0581B99A3F}" type="presParOf" srcId="{C7E0E834-70E0-4E9C-96ED-2F062D2232D3}" destId="{ACD8FA42-2C88-415E-A127-70C33EBE9042}" srcOrd="9" destOrd="0" presId="urn:microsoft.com/office/officeart/2018/5/layout/IconLeafLabelList"/>
    <dgm:cxn modelId="{209F613B-AD23-4943-9E05-8097595508A9}" type="presParOf" srcId="{C7E0E834-70E0-4E9C-96ED-2F062D2232D3}" destId="{58E7820A-9702-4909-B2BB-394ADAEAFE6F}" srcOrd="10" destOrd="0" presId="urn:microsoft.com/office/officeart/2018/5/layout/IconLeafLabelList"/>
    <dgm:cxn modelId="{7955ADA5-7C42-4F3C-84C1-B0C205631470}" type="presParOf" srcId="{58E7820A-9702-4909-B2BB-394ADAEAFE6F}" destId="{2A1572CC-2E15-4093-8060-3B0B5172D928}" srcOrd="0" destOrd="0" presId="urn:microsoft.com/office/officeart/2018/5/layout/IconLeafLabelList"/>
    <dgm:cxn modelId="{504E124D-6DAC-4C9E-9EFC-97F95050A8AD}" type="presParOf" srcId="{58E7820A-9702-4909-B2BB-394ADAEAFE6F}" destId="{59A134E1-729F-4573-B21F-5F22D84F72F8}" srcOrd="1" destOrd="0" presId="urn:microsoft.com/office/officeart/2018/5/layout/IconLeafLabelList"/>
    <dgm:cxn modelId="{E5F505BA-F9CE-4E0E-BF1F-5A549CCB2780}" type="presParOf" srcId="{58E7820A-9702-4909-B2BB-394ADAEAFE6F}" destId="{1E88A50F-783C-4C82-9B93-E97570AAB16A}" srcOrd="2" destOrd="0" presId="urn:microsoft.com/office/officeart/2018/5/layout/IconLeafLabelList"/>
    <dgm:cxn modelId="{A9855124-FDB6-43B2-9FB5-57D0F18D1964}" type="presParOf" srcId="{58E7820A-9702-4909-B2BB-394ADAEAFE6F}" destId="{F9F6B6A9-7D8C-4C00-A264-2B2F45E1A9F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95A1DB-7BE9-4CEF-9668-68517E0D410C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9C25119F-665F-4734-B645-B67EB2838360}">
      <dgm:prSet phldrT="[Text]"/>
      <dgm:spPr/>
      <dgm:t>
        <a:bodyPr/>
        <a:lstStyle/>
        <a:p>
          <a:r>
            <a:rPr lang="en-US" b="0" i="0" u="none" dirty="0"/>
            <a:t>Outline expectation and corrective action</a:t>
          </a:r>
        </a:p>
        <a:p>
          <a:endParaRPr lang="en-US" b="0" i="0" u="none" dirty="0"/>
        </a:p>
        <a:p>
          <a:r>
            <a:rPr lang="en-US" b="0" i="0" u="none" dirty="0"/>
            <a:t>Let them know they are on track or what will happen if they do not correct habit within a month.</a:t>
          </a:r>
          <a:endParaRPr lang="en-US" dirty="0"/>
        </a:p>
      </dgm:t>
    </dgm:pt>
    <dgm:pt modelId="{F90BBF17-F8D0-453F-81FF-AE1CD6CB05BA}" type="parTrans" cxnId="{7930D1E3-B3A4-43C8-B052-67F11502E215}">
      <dgm:prSet/>
      <dgm:spPr/>
      <dgm:t>
        <a:bodyPr/>
        <a:lstStyle/>
        <a:p>
          <a:endParaRPr lang="en-US"/>
        </a:p>
      </dgm:t>
    </dgm:pt>
    <dgm:pt modelId="{40ABC2B4-F856-4540-87A5-16CB236B2BBC}" type="sibTrans" cxnId="{7930D1E3-B3A4-43C8-B052-67F11502E215}">
      <dgm:prSet/>
      <dgm:spPr/>
      <dgm:t>
        <a:bodyPr/>
        <a:lstStyle/>
        <a:p>
          <a:endParaRPr lang="en-US"/>
        </a:p>
      </dgm:t>
    </dgm:pt>
    <dgm:pt modelId="{015081B2-792D-40B5-9C4C-ADE499F9DDF9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i="0" u="none" dirty="0"/>
            <a:t>Review any deficiency and the corrective action with employee.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b="0" i="0" u="none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i="0" u="none" dirty="0"/>
            <a:t>As soon as practical after observation is complete</a:t>
          </a:r>
          <a:endParaRPr lang="en-US" dirty="0"/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b="0" i="0" u="none" dirty="0"/>
        </a:p>
      </dgm:t>
    </dgm:pt>
    <dgm:pt modelId="{4758098D-BA84-4E60-B07F-876DC79A994C}" type="parTrans" cxnId="{4F5F310D-D6F2-4F12-9925-0C21CF18DD4D}">
      <dgm:prSet/>
      <dgm:spPr/>
      <dgm:t>
        <a:bodyPr/>
        <a:lstStyle/>
        <a:p>
          <a:endParaRPr lang="en-US"/>
        </a:p>
      </dgm:t>
    </dgm:pt>
    <dgm:pt modelId="{2994A0E8-963E-4714-9708-DA948E26A5AA}" type="sibTrans" cxnId="{4F5F310D-D6F2-4F12-9925-0C21CF18DD4D}">
      <dgm:prSet/>
      <dgm:spPr/>
      <dgm:t>
        <a:bodyPr/>
        <a:lstStyle/>
        <a:p>
          <a:endParaRPr lang="en-US"/>
        </a:p>
      </dgm:t>
    </dgm:pt>
    <dgm:pt modelId="{DA31AD6E-2F6E-4E65-98B2-60FBA149C581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i="0" u="none" dirty="0"/>
            <a:t>Repeat observation of employee for corrective action results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b="0" i="0" u="none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Minimum of weekly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b="0" i="0" u="none" dirty="0"/>
        </a:p>
      </dgm:t>
    </dgm:pt>
    <dgm:pt modelId="{1CB860E1-DE5C-47D6-91BE-222A106B3BD9}" type="parTrans" cxnId="{D64EB737-BE94-4452-91F2-17D64C364C76}">
      <dgm:prSet/>
      <dgm:spPr/>
      <dgm:t>
        <a:bodyPr/>
        <a:lstStyle/>
        <a:p>
          <a:endParaRPr lang="en-US"/>
        </a:p>
      </dgm:t>
    </dgm:pt>
    <dgm:pt modelId="{707C1527-842A-46DD-A716-F34AE86CA69E}" type="sibTrans" cxnId="{D64EB737-BE94-4452-91F2-17D64C364C76}">
      <dgm:prSet/>
      <dgm:spPr/>
      <dgm:t>
        <a:bodyPr/>
        <a:lstStyle/>
        <a:p>
          <a:endParaRPr lang="en-US"/>
        </a:p>
      </dgm:t>
    </dgm:pt>
    <dgm:pt modelId="{F5F82DCB-26C2-48A9-AFCC-60064A88297A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i="0" u="none" dirty="0"/>
            <a:t>Review corrective actions progress  and provide coaching	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b="0" i="0" u="none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i="0" u="none" dirty="0"/>
            <a:t>First few weeks to correct bad habits</a:t>
          </a:r>
        </a:p>
        <a:p>
          <a:pPr marL="0"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b="0" i="0" u="none" dirty="0"/>
        </a:p>
      </dgm:t>
    </dgm:pt>
    <dgm:pt modelId="{35A7E883-E82D-48DE-BB85-83CC7A9A0901}" type="parTrans" cxnId="{4E998514-C5E6-4C10-A0B4-8677D186F949}">
      <dgm:prSet/>
      <dgm:spPr/>
      <dgm:t>
        <a:bodyPr/>
        <a:lstStyle/>
        <a:p>
          <a:endParaRPr lang="en-US"/>
        </a:p>
      </dgm:t>
    </dgm:pt>
    <dgm:pt modelId="{3D711272-E99E-4B94-8378-AC978CD3169F}" type="sibTrans" cxnId="{4E998514-C5E6-4C10-A0B4-8677D186F949}">
      <dgm:prSet/>
      <dgm:spPr/>
      <dgm:t>
        <a:bodyPr/>
        <a:lstStyle/>
        <a:p>
          <a:endParaRPr lang="en-US"/>
        </a:p>
      </dgm:t>
    </dgm:pt>
    <dgm:pt modelId="{1F3360B6-589A-4BF3-A0CF-4B9E65D73C20}" type="pres">
      <dgm:prSet presAssocID="{7795A1DB-7BE9-4CEF-9668-68517E0D410C}" presName="CompostProcess" presStyleCnt="0">
        <dgm:presLayoutVars>
          <dgm:dir/>
          <dgm:resizeHandles val="exact"/>
        </dgm:presLayoutVars>
      </dgm:prSet>
      <dgm:spPr/>
    </dgm:pt>
    <dgm:pt modelId="{0434B783-FCCE-4F6E-BA9E-0C03EADE1EC1}" type="pres">
      <dgm:prSet presAssocID="{7795A1DB-7BE9-4CEF-9668-68517E0D410C}" presName="arrow" presStyleLbl="bgShp" presStyleIdx="0" presStyleCnt="1" custAng="20693719" custScaleX="117647" custLinFactNeighborX="-1057" custLinFactNeighborY="5525"/>
      <dgm:spPr/>
    </dgm:pt>
    <dgm:pt modelId="{03A68E8A-0461-4FE3-A392-3F96A2B4CACB}" type="pres">
      <dgm:prSet presAssocID="{7795A1DB-7BE9-4CEF-9668-68517E0D410C}" presName="linearProcess" presStyleCnt="0"/>
      <dgm:spPr/>
    </dgm:pt>
    <dgm:pt modelId="{0DA02D6C-E197-402C-8E75-819F9490DA6C}" type="pres">
      <dgm:prSet presAssocID="{015081B2-792D-40B5-9C4C-ADE499F9DDF9}" presName="textNode" presStyleLbl="node1" presStyleIdx="0" presStyleCnt="4" custScaleX="59628" custScaleY="129269" custLinFactX="-35115" custLinFactNeighborX="-100000" custLinFactNeighborY="97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CEA75-184E-4AB6-894D-45DACA5533B8}" type="pres">
      <dgm:prSet presAssocID="{2994A0E8-963E-4714-9708-DA948E26A5AA}" presName="sibTrans" presStyleCnt="0"/>
      <dgm:spPr/>
    </dgm:pt>
    <dgm:pt modelId="{8AC86015-E8A6-4CB8-BFEB-95259F1F0CED}" type="pres">
      <dgm:prSet presAssocID="{DA31AD6E-2F6E-4E65-98B2-60FBA149C581}" presName="textNode" presStyleLbl="node1" presStyleIdx="1" presStyleCnt="4" custScaleX="49117" custScaleY="124714" custLinFactX="-23321" custLinFactNeighborX="-100000" custLinFactNeighborY="33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6D7C2-A4FF-46AB-84C2-2ADE865F3669}" type="pres">
      <dgm:prSet presAssocID="{707C1527-842A-46DD-A716-F34AE86CA69E}" presName="sibTrans" presStyleCnt="0"/>
      <dgm:spPr/>
    </dgm:pt>
    <dgm:pt modelId="{A2FCCF42-528C-497E-80A0-8A8AAB190677}" type="pres">
      <dgm:prSet presAssocID="{F5F82DCB-26C2-48A9-AFCC-60064A88297A}" presName="textNode" presStyleLbl="node1" presStyleIdx="2" presStyleCnt="4" custScaleX="55099" custScaleY="135191" custLinFactX="-12966" custLinFactNeighborX="-100000" custLinFactNeighborY="-12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C1E5D-02DB-45B5-B400-0CB0F9F338F6}" type="pres">
      <dgm:prSet presAssocID="{3D711272-E99E-4B94-8378-AC978CD3169F}" presName="sibTrans" presStyleCnt="0"/>
      <dgm:spPr/>
    </dgm:pt>
    <dgm:pt modelId="{1DC3E6DC-B30D-458F-9829-6875279B1EDD}" type="pres">
      <dgm:prSet presAssocID="{9C25119F-665F-4734-B645-B67EB2838360}" presName="textNode" presStyleLbl="node1" presStyleIdx="3" presStyleCnt="4" custScaleX="52235" custScaleY="136445" custLinFactX="-5071" custLinFactNeighborX="-100000" custLinFactNeighborY="-51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63DBF2-CFA7-4993-AC08-840F2545037B}" type="presOf" srcId="{7795A1DB-7BE9-4CEF-9668-68517E0D410C}" destId="{1F3360B6-589A-4BF3-A0CF-4B9E65D73C20}" srcOrd="0" destOrd="0" presId="urn:microsoft.com/office/officeart/2005/8/layout/hProcess9"/>
    <dgm:cxn modelId="{D64EB737-BE94-4452-91F2-17D64C364C76}" srcId="{7795A1DB-7BE9-4CEF-9668-68517E0D410C}" destId="{DA31AD6E-2F6E-4E65-98B2-60FBA149C581}" srcOrd="1" destOrd="0" parTransId="{1CB860E1-DE5C-47D6-91BE-222A106B3BD9}" sibTransId="{707C1527-842A-46DD-A716-F34AE86CA69E}"/>
    <dgm:cxn modelId="{C747CE41-B9F3-4FDE-8BA6-68ABA55FB3CA}" type="presOf" srcId="{9C25119F-665F-4734-B645-B67EB2838360}" destId="{1DC3E6DC-B30D-458F-9829-6875279B1EDD}" srcOrd="0" destOrd="0" presId="urn:microsoft.com/office/officeart/2005/8/layout/hProcess9"/>
    <dgm:cxn modelId="{B656C6E1-76EA-4B3D-8FC9-146A0D5DE733}" type="presOf" srcId="{015081B2-792D-40B5-9C4C-ADE499F9DDF9}" destId="{0DA02D6C-E197-402C-8E75-819F9490DA6C}" srcOrd="0" destOrd="0" presId="urn:microsoft.com/office/officeart/2005/8/layout/hProcess9"/>
    <dgm:cxn modelId="{4F5F310D-D6F2-4F12-9925-0C21CF18DD4D}" srcId="{7795A1DB-7BE9-4CEF-9668-68517E0D410C}" destId="{015081B2-792D-40B5-9C4C-ADE499F9DDF9}" srcOrd="0" destOrd="0" parTransId="{4758098D-BA84-4E60-B07F-876DC79A994C}" sibTransId="{2994A0E8-963E-4714-9708-DA948E26A5AA}"/>
    <dgm:cxn modelId="{4E998514-C5E6-4C10-A0B4-8677D186F949}" srcId="{7795A1DB-7BE9-4CEF-9668-68517E0D410C}" destId="{F5F82DCB-26C2-48A9-AFCC-60064A88297A}" srcOrd="2" destOrd="0" parTransId="{35A7E883-E82D-48DE-BB85-83CC7A9A0901}" sibTransId="{3D711272-E99E-4B94-8378-AC978CD3169F}"/>
    <dgm:cxn modelId="{7930D1E3-B3A4-43C8-B052-67F11502E215}" srcId="{7795A1DB-7BE9-4CEF-9668-68517E0D410C}" destId="{9C25119F-665F-4734-B645-B67EB2838360}" srcOrd="3" destOrd="0" parTransId="{F90BBF17-F8D0-453F-81FF-AE1CD6CB05BA}" sibTransId="{40ABC2B4-F856-4540-87A5-16CB236B2BBC}"/>
    <dgm:cxn modelId="{7D08F30F-881D-4112-BBD3-96A89ADF17E1}" type="presOf" srcId="{DA31AD6E-2F6E-4E65-98B2-60FBA149C581}" destId="{8AC86015-E8A6-4CB8-BFEB-95259F1F0CED}" srcOrd="0" destOrd="0" presId="urn:microsoft.com/office/officeart/2005/8/layout/hProcess9"/>
    <dgm:cxn modelId="{2F80264B-AD26-47F1-AB61-F6F860E5A30E}" type="presOf" srcId="{F5F82DCB-26C2-48A9-AFCC-60064A88297A}" destId="{A2FCCF42-528C-497E-80A0-8A8AAB190677}" srcOrd="0" destOrd="0" presId="urn:microsoft.com/office/officeart/2005/8/layout/hProcess9"/>
    <dgm:cxn modelId="{363B74EF-36A5-4084-B215-6D48B99A61F8}" type="presParOf" srcId="{1F3360B6-589A-4BF3-A0CF-4B9E65D73C20}" destId="{0434B783-FCCE-4F6E-BA9E-0C03EADE1EC1}" srcOrd="0" destOrd="0" presId="urn:microsoft.com/office/officeart/2005/8/layout/hProcess9"/>
    <dgm:cxn modelId="{6CC2791C-ADAA-423C-8DE1-771CDC02628A}" type="presParOf" srcId="{1F3360B6-589A-4BF3-A0CF-4B9E65D73C20}" destId="{03A68E8A-0461-4FE3-A392-3F96A2B4CACB}" srcOrd="1" destOrd="0" presId="urn:microsoft.com/office/officeart/2005/8/layout/hProcess9"/>
    <dgm:cxn modelId="{E4D7176E-59CE-4374-8EAD-F27ACFEDADD7}" type="presParOf" srcId="{03A68E8A-0461-4FE3-A392-3F96A2B4CACB}" destId="{0DA02D6C-E197-402C-8E75-819F9490DA6C}" srcOrd="0" destOrd="0" presId="urn:microsoft.com/office/officeart/2005/8/layout/hProcess9"/>
    <dgm:cxn modelId="{2431E800-DC4F-4976-AD89-AA1BF30C8120}" type="presParOf" srcId="{03A68E8A-0461-4FE3-A392-3F96A2B4CACB}" destId="{0CDCEA75-184E-4AB6-894D-45DACA5533B8}" srcOrd="1" destOrd="0" presId="urn:microsoft.com/office/officeart/2005/8/layout/hProcess9"/>
    <dgm:cxn modelId="{45C9EB7E-3C2D-4861-A1B2-D523C8551314}" type="presParOf" srcId="{03A68E8A-0461-4FE3-A392-3F96A2B4CACB}" destId="{8AC86015-E8A6-4CB8-BFEB-95259F1F0CED}" srcOrd="2" destOrd="0" presId="urn:microsoft.com/office/officeart/2005/8/layout/hProcess9"/>
    <dgm:cxn modelId="{3FA0586F-4F63-449F-A508-389C30A40B8D}" type="presParOf" srcId="{03A68E8A-0461-4FE3-A392-3F96A2B4CACB}" destId="{F386D7C2-A4FF-46AB-84C2-2ADE865F3669}" srcOrd="3" destOrd="0" presId="urn:microsoft.com/office/officeart/2005/8/layout/hProcess9"/>
    <dgm:cxn modelId="{A23A0DEC-AD78-43D8-8531-48A47A9D3211}" type="presParOf" srcId="{03A68E8A-0461-4FE3-A392-3F96A2B4CACB}" destId="{A2FCCF42-528C-497E-80A0-8A8AAB190677}" srcOrd="4" destOrd="0" presId="urn:microsoft.com/office/officeart/2005/8/layout/hProcess9"/>
    <dgm:cxn modelId="{5CA72118-B6DF-46BD-827F-2C0B4A0092C3}" type="presParOf" srcId="{03A68E8A-0461-4FE3-A392-3F96A2B4CACB}" destId="{611C1E5D-02DB-45B5-B400-0CB0F9F338F6}" srcOrd="5" destOrd="0" presId="urn:microsoft.com/office/officeart/2005/8/layout/hProcess9"/>
    <dgm:cxn modelId="{3B16AE06-E35C-4EDA-B2AF-DE80520F23FA}" type="presParOf" srcId="{03A68E8A-0461-4FE3-A392-3F96A2B4CACB}" destId="{1DC3E6DC-B30D-458F-9829-6875279B1ED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3F657E-A6A2-450F-B6DA-14B4DED82E3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5_2" csCatId="accent5" phldr="1"/>
      <dgm:spPr/>
      <dgm:t>
        <a:bodyPr/>
        <a:lstStyle/>
        <a:p>
          <a:endParaRPr lang="en-US"/>
        </a:p>
      </dgm:t>
    </dgm:pt>
    <dgm:pt modelId="{2CEA3AFC-13E2-4009-8C0F-468040FEEA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Let’s Talk About Time Management</a:t>
          </a:r>
          <a:endParaRPr lang="en-US"/>
        </a:p>
      </dgm:t>
    </dgm:pt>
    <dgm:pt modelId="{2498A3A5-DB0A-4B6A-89FC-6B0215C552F2}" type="parTrans" cxnId="{C92679AC-4986-4BD0-8330-698ABDC237A6}">
      <dgm:prSet/>
      <dgm:spPr/>
      <dgm:t>
        <a:bodyPr/>
        <a:lstStyle/>
        <a:p>
          <a:endParaRPr lang="en-US"/>
        </a:p>
      </dgm:t>
    </dgm:pt>
    <dgm:pt modelId="{C6A390E0-BC19-40B8-B678-D434AEC33FFA}" type="sibTrans" cxnId="{C92679AC-4986-4BD0-8330-698ABDC237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5B0F567-F81A-4578-8982-2F52D1807A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Needs analysis to achieve safety metrics</a:t>
          </a:r>
          <a:endParaRPr lang="en-US"/>
        </a:p>
      </dgm:t>
    </dgm:pt>
    <dgm:pt modelId="{32F036BC-7358-4847-B2A8-CC23F37007BA}" type="parTrans" cxnId="{7155C865-6C3D-4F04-A03F-8163D135EB0B}">
      <dgm:prSet/>
      <dgm:spPr/>
      <dgm:t>
        <a:bodyPr/>
        <a:lstStyle/>
        <a:p>
          <a:endParaRPr lang="en-US"/>
        </a:p>
      </dgm:t>
    </dgm:pt>
    <dgm:pt modelId="{0D238C15-D6F7-4B1D-9A96-4A3DC0C822FA}" type="sibTrans" cxnId="{7155C865-6C3D-4F04-A03F-8163D135EB0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1ED894E-BBC1-4F73-A4AC-B3626549D1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Proactive actions/activities </a:t>
          </a:r>
          <a:endParaRPr lang="en-US"/>
        </a:p>
      </dgm:t>
    </dgm:pt>
    <dgm:pt modelId="{EB114D60-EC2D-416F-B672-B9442F720C5A}" type="parTrans" cxnId="{8806CDE7-64BA-4118-88C5-BCD4635C5286}">
      <dgm:prSet/>
      <dgm:spPr/>
      <dgm:t>
        <a:bodyPr/>
        <a:lstStyle/>
        <a:p>
          <a:endParaRPr lang="en-US"/>
        </a:p>
      </dgm:t>
    </dgm:pt>
    <dgm:pt modelId="{4BD54BBA-E38D-45A7-970B-6F938108525A}" type="sibTrans" cxnId="{8806CDE7-64BA-4118-88C5-BCD4635C528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D84907-8F79-4241-B6B0-BDFB6E63C8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Tools to guide managers</a:t>
          </a:r>
          <a:endParaRPr lang="en-US"/>
        </a:p>
      </dgm:t>
    </dgm:pt>
    <dgm:pt modelId="{88E91417-FF99-41C1-A51D-30C2C5048000}" type="parTrans" cxnId="{20164D12-3BC6-4914-8F6C-EDB9EE7FFD97}">
      <dgm:prSet/>
      <dgm:spPr/>
      <dgm:t>
        <a:bodyPr/>
        <a:lstStyle/>
        <a:p>
          <a:endParaRPr lang="en-US"/>
        </a:p>
      </dgm:t>
    </dgm:pt>
    <dgm:pt modelId="{756ECD57-CCAA-4295-AD14-5EDD62D3F1A5}" type="sibTrans" cxnId="{20164D12-3BC6-4914-8F6C-EDB9EE7FFD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BAE4519-9076-49DB-B498-E11BD1D9D5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Tracking for accountability of actions/activities to safety metrics</a:t>
          </a:r>
          <a:endParaRPr lang="en-US"/>
        </a:p>
      </dgm:t>
    </dgm:pt>
    <dgm:pt modelId="{EA1AD551-0990-4842-943A-35BAC4BF1953}" type="parTrans" cxnId="{5EFD79B6-2337-4BC8-9C2A-228843AEDCE4}">
      <dgm:prSet/>
      <dgm:spPr/>
      <dgm:t>
        <a:bodyPr/>
        <a:lstStyle/>
        <a:p>
          <a:endParaRPr lang="en-US"/>
        </a:p>
      </dgm:t>
    </dgm:pt>
    <dgm:pt modelId="{2383CA93-6C75-43B6-A1F4-414BEC580920}" type="sibTrans" cxnId="{5EFD79B6-2337-4BC8-9C2A-228843AEDCE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02B0A5-B38E-4A83-9F2E-8DBBE3FB76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Communication of success of individual and company safety metrics</a:t>
          </a:r>
          <a:endParaRPr lang="en-US"/>
        </a:p>
      </dgm:t>
    </dgm:pt>
    <dgm:pt modelId="{8FD134CD-A148-4469-94EF-19E0AA73E85D}" type="parTrans" cxnId="{E91DCFC5-29AF-48CB-B1EA-BBF53F962D9A}">
      <dgm:prSet/>
      <dgm:spPr/>
      <dgm:t>
        <a:bodyPr/>
        <a:lstStyle/>
        <a:p>
          <a:endParaRPr lang="en-US"/>
        </a:p>
      </dgm:t>
    </dgm:pt>
    <dgm:pt modelId="{67B7BAB2-BD1A-4FA8-B64F-E038599915A2}" type="sibTrans" cxnId="{E91DCFC5-29AF-48CB-B1EA-BBF53F962D9A}">
      <dgm:prSet/>
      <dgm:spPr/>
      <dgm:t>
        <a:bodyPr/>
        <a:lstStyle/>
        <a:p>
          <a:endParaRPr lang="en-US"/>
        </a:p>
      </dgm:t>
    </dgm:pt>
    <dgm:pt modelId="{128053ED-4B9F-4AF4-B8DB-0235E8C7789A}" type="pres">
      <dgm:prSet presAssocID="{643F657E-A6A2-450F-B6DA-14B4DED82E3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210DA3-AB9B-4480-8071-DEDA6F38EB50}" type="pres">
      <dgm:prSet presAssocID="{643F657E-A6A2-450F-B6DA-14B4DED82E3B}" presName="container" presStyleCnt="0">
        <dgm:presLayoutVars>
          <dgm:dir/>
          <dgm:resizeHandles val="exact"/>
        </dgm:presLayoutVars>
      </dgm:prSet>
      <dgm:spPr/>
    </dgm:pt>
    <dgm:pt modelId="{98CE6E6B-9992-41D7-801B-B002CF114D3A}" type="pres">
      <dgm:prSet presAssocID="{2CEA3AFC-13E2-4009-8C0F-468040FEEAE4}" presName="compNode" presStyleCnt="0"/>
      <dgm:spPr/>
    </dgm:pt>
    <dgm:pt modelId="{BB8D5840-E9A2-4582-9C15-3B0CED2B112E}" type="pres">
      <dgm:prSet presAssocID="{2CEA3AFC-13E2-4009-8C0F-468040FEEAE4}" presName="iconBgRect" presStyleLbl="bgShp" presStyleIdx="0" presStyleCnt="6"/>
      <dgm:spPr/>
    </dgm:pt>
    <dgm:pt modelId="{E3281C73-EF85-4F46-92F9-A2797C9B5DC3}" type="pres">
      <dgm:prSet presAssocID="{2CEA3AFC-13E2-4009-8C0F-468040FEEAE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2599359-ED1C-4EC7-B5C4-06A5F0B05ECA}" type="pres">
      <dgm:prSet presAssocID="{2CEA3AFC-13E2-4009-8C0F-468040FEEAE4}" presName="spaceRect" presStyleCnt="0"/>
      <dgm:spPr/>
    </dgm:pt>
    <dgm:pt modelId="{94747045-10B1-40AB-80B4-66B9781BDE29}" type="pres">
      <dgm:prSet presAssocID="{2CEA3AFC-13E2-4009-8C0F-468040FEEAE4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7B426F9-FFC3-43D0-8A05-26EAE80995E7}" type="pres">
      <dgm:prSet presAssocID="{C6A390E0-BC19-40B8-B678-D434AEC33FF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78A3E59-A46F-4F6F-BC88-B3CA384A6F67}" type="pres">
      <dgm:prSet presAssocID="{05B0F567-F81A-4578-8982-2F52D1807AC5}" presName="compNode" presStyleCnt="0"/>
      <dgm:spPr/>
    </dgm:pt>
    <dgm:pt modelId="{7B1A18E1-1ABA-4AAD-9A45-7399C0FEBEB5}" type="pres">
      <dgm:prSet presAssocID="{05B0F567-F81A-4578-8982-2F52D1807AC5}" presName="iconBgRect" presStyleLbl="bgShp" presStyleIdx="1" presStyleCnt="6"/>
      <dgm:spPr/>
    </dgm:pt>
    <dgm:pt modelId="{CDE3490C-AE3F-40C2-810C-622135BE2D95}" type="pres">
      <dgm:prSet presAssocID="{05B0F567-F81A-4578-8982-2F52D1807AC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B5C25C11-5603-4061-A46C-301539A6E44A}" type="pres">
      <dgm:prSet presAssocID="{05B0F567-F81A-4578-8982-2F52D1807AC5}" presName="spaceRect" presStyleCnt="0"/>
      <dgm:spPr/>
    </dgm:pt>
    <dgm:pt modelId="{84A8029E-6884-442E-BADC-4A6167E66DAE}" type="pres">
      <dgm:prSet presAssocID="{05B0F567-F81A-4578-8982-2F52D1807AC5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52D739B-1767-4407-8CEF-9F76D36B400C}" type="pres">
      <dgm:prSet presAssocID="{0D238C15-D6F7-4B1D-9A96-4A3DC0C822F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6DE4547-DA05-4A06-B538-66B4DB42F0E2}" type="pres">
      <dgm:prSet presAssocID="{E1ED894E-BBC1-4F73-A4AC-B3626549D121}" presName="compNode" presStyleCnt="0"/>
      <dgm:spPr/>
    </dgm:pt>
    <dgm:pt modelId="{F41313D7-9122-4524-B899-8189326A226B}" type="pres">
      <dgm:prSet presAssocID="{E1ED894E-BBC1-4F73-A4AC-B3626549D121}" presName="iconBgRect" presStyleLbl="bgShp" presStyleIdx="2" presStyleCnt="6"/>
      <dgm:spPr/>
    </dgm:pt>
    <dgm:pt modelId="{A80B6819-D9CB-4B46-91C4-43EA9250CF5E}" type="pres">
      <dgm:prSet presAssocID="{E1ED894E-BBC1-4F73-A4AC-B3626549D12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A1F2C853-F823-4DF6-B1D0-BE63E6CE2BC3}" type="pres">
      <dgm:prSet presAssocID="{E1ED894E-BBC1-4F73-A4AC-B3626549D121}" presName="spaceRect" presStyleCnt="0"/>
      <dgm:spPr/>
    </dgm:pt>
    <dgm:pt modelId="{E95330BC-601A-4115-8301-9ECD2EB65B9B}" type="pres">
      <dgm:prSet presAssocID="{E1ED894E-BBC1-4F73-A4AC-B3626549D121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B7BEAC0-1EB3-4AC5-A548-1E8E7421AB7B}" type="pres">
      <dgm:prSet presAssocID="{4BD54BBA-E38D-45A7-970B-6F93810852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5F4F58F-9D57-4A64-A1DA-67C0F2392A97}" type="pres">
      <dgm:prSet presAssocID="{7DD84907-8F79-4241-B6B0-BDFB6E63C8ED}" presName="compNode" presStyleCnt="0"/>
      <dgm:spPr/>
    </dgm:pt>
    <dgm:pt modelId="{E6528BE4-9B34-44CE-9EBA-19952E1C1987}" type="pres">
      <dgm:prSet presAssocID="{7DD84907-8F79-4241-B6B0-BDFB6E63C8ED}" presName="iconBgRect" presStyleLbl="bgShp" presStyleIdx="3" presStyleCnt="6"/>
      <dgm:spPr/>
    </dgm:pt>
    <dgm:pt modelId="{07888A58-47B8-4C9A-882D-2FB689D0A29B}" type="pres">
      <dgm:prSet presAssocID="{7DD84907-8F79-4241-B6B0-BDFB6E63C8E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21A5893D-B182-4DAE-9AB2-75E583A85DBD}" type="pres">
      <dgm:prSet presAssocID="{7DD84907-8F79-4241-B6B0-BDFB6E63C8ED}" presName="spaceRect" presStyleCnt="0"/>
      <dgm:spPr/>
    </dgm:pt>
    <dgm:pt modelId="{563003B8-1E2B-4D34-8310-699A8A974E89}" type="pres">
      <dgm:prSet presAssocID="{7DD84907-8F79-4241-B6B0-BDFB6E63C8ED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E4D292B-90F6-4E82-8086-4ECB5F0794A5}" type="pres">
      <dgm:prSet presAssocID="{756ECD57-CCAA-4295-AD14-5EDD62D3F1A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58B2D77-150D-49C6-81F0-1739522D7CB8}" type="pres">
      <dgm:prSet presAssocID="{3BAE4519-9076-49DB-B498-E11BD1D9D574}" presName="compNode" presStyleCnt="0"/>
      <dgm:spPr/>
    </dgm:pt>
    <dgm:pt modelId="{018AB0D3-C21A-41E6-BE1A-19464AB2A1A2}" type="pres">
      <dgm:prSet presAssocID="{3BAE4519-9076-49DB-B498-E11BD1D9D574}" presName="iconBgRect" presStyleLbl="bgShp" presStyleIdx="4" presStyleCnt="6"/>
      <dgm:spPr/>
    </dgm:pt>
    <dgm:pt modelId="{3D2A3E4D-CC60-4B61-85CB-C46D3C8C5E8F}" type="pres">
      <dgm:prSet presAssocID="{3BAE4519-9076-49DB-B498-E11BD1D9D57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875D5FB0-F9D0-4E57-8A20-5CAB061CA6E8}" type="pres">
      <dgm:prSet presAssocID="{3BAE4519-9076-49DB-B498-E11BD1D9D574}" presName="spaceRect" presStyleCnt="0"/>
      <dgm:spPr/>
    </dgm:pt>
    <dgm:pt modelId="{4C9C467C-4148-4F6C-934B-C762A24C5388}" type="pres">
      <dgm:prSet presAssocID="{3BAE4519-9076-49DB-B498-E11BD1D9D574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6DAC439-A932-42CD-8D5F-1EB5A1FE87E1}" type="pres">
      <dgm:prSet presAssocID="{2383CA93-6C75-43B6-A1F4-414BEC58092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4D2226F-9903-492F-8F4F-71A9F42A275F}" type="pres">
      <dgm:prSet presAssocID="{9B02B0A5-B38E-4A83-9F2E-8DBBE3FB7638}" presName="compNode" presStyleCnt="0"/>
      <dgm:spPr/>
    </dgm:pt>
    <dgm:pt modelId="{1CD372A4-941A-4E93-9828-04DE49E4BA55}" type="pres">
      <dgm:prSet presAssocID="{9B02B0A5-B38E-4A83-9F2E-8DBBE3FB7638}" presName="iconBgRect" presStyleLbl="bgShp" presStyleIdx="5" presStyleCnt="6"/>
      <dgm:spPr/>
    </dgm:pt>
    <dgm:pt modelId="{0A81055E-23F6-424A-B764-7F19390BB76C}" type="pres">
      <dgm:prSet presAssocID="{9B02B0A5-B38E-4A83-9F2E-8DBBE3FB763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4D0F3EB4-8F0A-4F5E-BFE6-DB0BAA75D8D4}" type="pres">
      <dgm:prSet presAssocID="{9B02B0A5-B38E-4A83-9F2E-8DBBE3FB7638}" presName="spaceRect" presStyleCnt="0"/>
      <dgm:spPr/>
    </dgm:pt>
    <dgm:pt modelId="{0DE6A98E-556F-4A62-86D5-20A734ABCC17}" type="pres">
      <dgm:prSet presAssocID="{9B02B0A5-B38E-4A83-9F2E-8DBBE3FB7638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4AEB19-54EA-4626-B553-107A89E5CA44}" type="presOf" srcId="{2383CA93-6C75-43B6-A1F4-414BEC580920}" destId="{66DAC439-A932-42CD-8D5F-1EB5A1FE87E1}" srcOrd="0" destOrd="0" presId="urn:microsoft.com/office/officeart/2018/2/layout/IconCircleList"/>
    <dgm:cxn modelId="{EA4795C4-E656-4620-A173-DE4C7AF15874}" type="presOf" srcId="{7DD84907-8F79-4241-B6B0-BDFB6E63C8ED}" destId="{563003B8-1E2B-4D34-8310-699A8A974E89}" srcOrd="0" destOrd="0" presId="urn:microsoft.com/office/officeart/2018/2/layout/IconCircleList"/>
    <dgm:cxn modelId="{5EFD79B6-2337-4BC8-9C2A-228843AEDCE4}" srcId="{643F657E-A6A2-450F-B6DA-14B4DED82E3B}" destId="{3BAE4519-9076-49DB-B498-E11BD1D9D574}" srcOrd="4" destOrd="0" parTransId="{EA1AD551-0990-4842-943A-35BAC4BF1953}" sibTransId="{2383CA93-6C75-43B6-A1F4-414BEC580920}"/>
    <dgm:cxn modelId="{285824A0-8D6A-4DDC-A2DD-598929EBF65A}" type="presOf" srcId="{9B02B0A5-B38E-4A83-9F2E-8DBBE3FB7638}" destId="{0DE6A98E-556F-4A62-86D5-20A734ABCC17}" srcOrd="0" destOrd="0" presId="urn:microsoft.com/office/officeart/2018/2/layout/IconCircleList"/>
    <dgm:cxn modelId="{7155C865-6C3D-4F04-A03F-8163D135EB0B}" srcId="{643F657E-A6A2-450F-B6DA-14B4DED82E3B}" destId="{05B0F567-F81A-4578-8982-2F52D1807AC5}" srcOrd="1" destOrd="0" parTransId="{32F036BC-7358-4847-B2A8-CC23F37007BA}" sibTransId="{0D238C15-D6F7-4B1D-9A96-4A3DC0C822FA}"/>
    <dgm:cxn modelId="{6EE95F12-0E6C-47EB-8E8B-D2934E80DA13}" type="presOf" srcId="{C6A390E0-BC19-40B8-B678-D434AEC33FFA}" destId="{07B426F9-FFC3-43D0-8A05-26EAE80995E7}" srcOrd="0" destOrd="0" presId="urn:microsoft.com/office/officeart/2018/2/layout/IconCircleList"/>
    <dgm:cxn modelId="{C92679AC-4986-4BD0-8330-698ABDC237A6}" srcId="{643F657E-A6A2-450F-B6DA-14B4DED82E3B}" destId="{2CEA3AFC-13E2-4009-8C0F-468040FEEAE4}" srcOrd="0" destOrd="0" parTransId="{2498A3A5-DB0A-4B6A-89FC-6B0215C552F2}" sibTransId="{C6A390E0-BC19-40B8-B678-D434AEC33FFA}"/>
    <dgm:cxn modelId="{575DBA8E-B688-447A-849D-5165AB6B34BD}" type="presOf" srcId="{0D238C15-D6F7-4B1D-9A96-4A3DC0C822FA}" destId="{752D739B-1767-4407-8CEF-9F76D36B400C}" srcOrd="0" destOrd="0" presId="urn:microsoft.com/office/officeart/2018/2/layout/IconCircleList"/>
    <dgm:cxn modelId="{E91DCFC5-29AF-48CB-B1EA-BBF53F962D9A}" srcId="{643F657E-A6A2-450F-B6DA-14B4DED82E3B}" destId="{9B02B0A5-B38E-4A83-9F2E-8DBBE3FB7638}" srcOrd="5" destOrd="0" parTransId="{8FD134CD-A148-4469-94EF-19E0AA73E85D}" sibTransId="{67B7BAB2-BD1A-4FA8-B64F-E038599915A2}"/>
    <dgm:cxn modelId="{2BA99B72-CBE2-4233-A8D1-1567AAED89F6}" type="presOf" srcId="{643F657E-A6A2-450F-B6DA-14B4DED82E3B}" destId="{128053ED-4B9F-4AF4-B8DB-0235E8C7789A}" srcOrd="0" destOrd="0" presId="urn:microsoft.com/office/officeart/2018/2/layout/IconCircleList"/>
    <dgm:cxn modelId="{0867A0D2-E571-4B27-801A-488CC3799624}" type="presOf" srcId="{3BAE4519-9076-49DB-B498-E11BD1D9D574}" destId="{4C9C467C-4148-4F6C-934B-C762A24C5388}" srcOrd="0" destOrd="0" presId="urn:microsoft.com/office/officeart/2018/2/layout/IconCircleList"/>
    <dgm:cxn modelId="{8806CDE7-64BA-4118-88C5-BCD4635C5286}" srcId="{643F657E-A6A2-450F-B6DA-14B4DED82E3B}" destId="{E1ED894E-BBC1-4F73-A4AC-B3626549D121}" srcOrd="2" destOrd="0" parTransId="{EB114D60-EC2D-416F-B672-B9442F720C5A}" sibTransId="{4BD54BBA-E38D-45A7-970B-6F938108525A}"/>
    <dgm:cxn modelId="{0C1E3C62-9DDB-4A40-9298-59DF408617F7}" type="presOf" srcId="{756ECD57-CCAA-4295-AD14-5EDD62D3F1A5}" destId="{0E4D292B-90F6-4E82-8086-4ECB5F0794A5}" srcOrd="0" destOrd="0" presId="urn:microsoft.com/office/officeart/2018/2/layout/IconCircleList"/>
    <dgm:cxn modelId="{FFEA7652-E47D-4D9F-BEE0-732FAEC14886}" type="presOf" srcId="{05B0F567-F81A-4578-8982-2F52D1807AC5}" destId="{84A8029E-6884-442E-BADC-4A6167E66DAE}" srcOrd="0" destOrd="0" presId="urn:microsoft.com/office/officeart/2018/2/layout/IconCircleList"/>
    <dgm:cxn modelId="{F1E1273B-40FE-491D-B0BA-5BCAF48408E5}" type="presOf" srcId="{4BD54BBA-E38D-45A7-970B-6F938108525A}" destId="{7B7BEAC0-1EB3-4AC5-A548-1E8E7421AB7B}" srcOrd="0" destOrd="0" presId="urn:microsoft.com/office/officeart/2018/2/layout/IconCircleList"/>
    <dgm:cxn modelId="{00D88FDD-1755-4C9E-A359-71808C60D86F}" type="presOf" srcId="{2CEA3AFC-13E2-4009-8C0F-468040FEEAE4}" destId="{94747045-10B1-40AB-80B4-66B9781BDE29}" srcOrd="0" destOrd="0" presId="urn:microsoft.com/office/officeart/2018/2/layout/IconCircleList"/>
    <dgm:cxn modelId="{D2B08797-6023-4AD5-B796-6943491E572E}" type="presOf" srcId="{E1ED894E-BBC1-4F73-A4AC-B3626549D121}" destId="{E95330BC-601A-4115-8301-9ECD2EB65B9B}" srcOrd="0" destOrd="0" presId="urn:microsoft.com/office/officeart/2018/2/layout/IconCircleList"/>
    <dgm:cxn modelId="{20164D12-3BC6-4914-8F6C-EDB9EE7FFD97}" srcId="{643F657E-A6A2-450F-B6DA-14B4DED82E3B}" destId="{7DD84907-8F79-4241-B6B0-BDFB6E63C8ED}" srcOrd="3" destOrd="0" parTransId="{88E91417-FF99-41C1-A51D-30C2C5048000}" sibTransId="{756ECD57-CCAA-4295-AD14-5EDD62D3F1A5}"/>
    <dgm:cxn modelId="{8C1981F2-F100-4B1F-89D7-AF9F74252CA6}" type="presParOf" srcId="{128053ED-4B9F-4AF4-B8DB-0235E8C7789A}" destId="{90210DA3-AB9B-4480-8071-DEDA6F38EB50}" srcOrd="0" destOrd="0" presId="urn:microsoft.com/office/officeart/2018/2/layout/IconCircleList"/>
    <dgm:cxn modelId="{91FC5366-5C94-4C89-8EB2-1B7C496A50A8}" type="presParOf" srcId="{90210DA3-AB9B-4480-8071-DEDA6F38EB50}" destId="{98CE6E6B-9992-41D7-801B-B002CF114D3A}" srcOrd="0" destOrd="0" presId="urn:microsoft.com/office/officeart/2018/2/layout/IconCircleList"/>
    <dgm:cxn modelId="{BB706221-6BD8-43E1-B058-803CCC691F1E}" type="presParOf" srcId="{98CE6E6B-9992-41D7-801B-B002CF114D3A}" destId="{BB8D5840-E9A2-4582-9C15-3B0CED2B112E}" srcOrd="0" destOrd="0" presId="urn:microsoft.com/office/officeart/2018/2/layout/IconCircleList"/>
    <dgm:cxn modelId="{0AFD5BB7-CE75-4AA7-8E63-BD7836503E3E}" type="presParOf" srcId="{98CE6E6B-9992-41D7-801B-B002CF114D3A}" destId="{E3281C73-EF85-4F46-92F9-A2797C9B5DC3}" srcOrd="1" destOrd="0" presId="urn:microsoft.com/office/officeart/2018/2/layout/IconCircleList"/>
    <dgm:cxn modelId="{1D5A2001-106A-4C1D-8B68-657EEBC021F2}" type="presParOf" srcId="{98CE6E6B-9992-41D7-801B-B002CF114D3A}" destId="{A2599359-ED1C-4EC7-B5C4-06A5F0B05ECA}" srcOrd="2" destOrd="0" presId="urn:microsoft.com/office/officeart/2018/2/layout/IconCircleList"/>
    <dgm:cxn modelId="{B36FA44F-8403-49B8-BF73-AEFB16C2CDFE}" type="presParOf" srcId="{98CE6E6B-9992-41D7-801B-B002CF114D3A}" destId="{94747045-10B1-40AB-80B4-66B9781BDE29}" srcOrd="3" destOrd="0" presId="urn:microsoft.com/office/officeart/2018/2/layout/IconCircleList"/>
    <dgm:cxn modelId="{9D1286AD-810E-439A-920D-1E3F330EE7C0}" type="presParOf" srcId="{90210DA3-AB9B-4480-8071-DEDA6F38EB50}" destId="{07B426F9-FFC3-43D0-8A05-26EAE80995E7}" srcOrd="1" destOrd="0" presId="urn:microsoft.com/office/officeart/2018/2/layout/IconCircleList"/>
    <dgm:cxn modelId="{AA76E58E-A69A-4F74-B375-FC0CE2B52D1E}" type="presParOf" srcId="{90210DA3-AB9B-4480-8071-DEDA6F38EB50}" destId="{778A3E59-A46F-4F6F-BC88-B3CA384A6F67}" srcOrd="2" destOrd="0" presId="urn:microsoft.com/office/officeart/2018/2/layout/IconCircleList"/>
    <dgm:cxn modelId="{239EF611-8779-494C-885C-316464B40ACF}" type="presParOf" srcId="{778A3E59-A46F-4F6F-BC88-B3CA384A6F67}" destId="{7B1A18E1-1ABA-4AAD-9A45-7399C0FEBEB5}" srcOrd="0" destOrd="0" presId="urn:microsoft.com/office/officeart/2018/2/layout/IconCircleList"/>
    <dgm:cxn modelId="{EBD60825-1C05-426D-B56F-D3EE6EA535FE}" type="presParOf" srcId="{778A3E59-A46F-4F6F-BC88-B3CA384A6F67}" destId="{CDE3490C-AE3F-40C2-810C-622135BE2D95}" srcOrd="1" destOrd="0" presId="urn:microsoft.com/office/officeart/2018/2/layout/IconCircleList"/>
    <dgm:cxn modelId="{ADAB9F01-B873-43BC-A6F2-C2553F45B73F}" type="presParOf" srcId="{778A3E59-A46F-4F6F-BC88-B3CA384A6F67}" destId="{B5C25C11-5603-4061-A46C-301539A6E44A}" srcOrd="2" destOrd="0" presId="urn:microsoft.com/office/officeart/2018/2/layout/IconCircleList"/>
    <dgm:cxn modelId="{3CC80D6F-85ED-4BF4-A290-D28BCD498E29}" type="presParOf" srcId="{778A3E59-A46F-4F6F-BC88-B3CA384A6F67}" destId="{84A8029E-6884-442E-BADC-4A6167E66DAE}" srcOrd="3" destOrd="0" presId="urn:microsoft.com/office/officeart/2018/2/layout/IconCircleList"/>
    <dgm:cxn modelId="{911496F6-1B04-4587-879D-01388E26D1CB}" type="presParOf" srcId="{90210DA3-AB9B-4480-8071-DEDA6F38EB50}" destId="{752D739B-1767-4407-8CEF-9F76D36B400C}" srcOrd="3" destOrd="0" presId="urn:microsoft.com/office/officeart/2018/2/layout/IconCircleList"/>
    <dgm:cxn modelId="{D991F28C-B2F0-4BC3-A577-BAF118B08F59}" type="presParOf" srcId="{90210DA3-AB9B-4480-8071-DEDA6F38EB50}" destId="{76DE4547-DA05-4A06-B538-66B4DB42F0E2}" srcOrd="4" destOrd="0" presId="urn:microsoft.com/office/officeart/2018/2/layout/IconCircleList"/>
    <dgm:cxn modelId="{76738D69-2862-459B-9830-4E6CAC18F3C1}" type="presParOf" srcId="{76DE4547-DA05-4A06-B538-66B4DB42F0E2}" destId="{F41313D7-9122-4524-B899-8189326A226B}" srcOrd="0" destOrd="0" presId="urn:microsoft.com/office/officeart/2018/2/layout/IconCircleList"/>
    <dgm:cxn modelId="{C0677855-3C3D-4BB6-AD4C-37FC3EE7269C}" type="presParOf" srcId="{76DE4547-DA05-4A06-B538-66B4DB42F0E2}" destId="{A80B6819-D9CB-4B46-91C4-43EA9250CF5E}" srcOrd="1" destOrd="0" presId="urn:microsoft.com/office/officeart/2018/2/layout/IconCircleList"/>
    <dgm:cxn modelId="{FBD7E4A9-66F1-4D60-B5FB-77C18035162C}" type="presParOf" srcId="{76DE4547-DA05-4A06-B538-66B4DB42F0E2}" destId="{A1F2C853-F823-4DF6-B1D0-BE63E6CE2BC3}" srcOrd="2" destOrd="0" presId="urn:microsoft.com/office/officeart/2018/2/layout/IconCircleList"/>
    <dgm:cxn modelId="{9B0FDB7E-96F1-410A-A1EA-206CC12783FF}" type="presParOf" srcId="{76DE4547-DA05-4A06-B538-66B4DB42F0E2}" destId="{E95330BC-601A-4115-8301-9ECD2EB65B9B}" srcOrd="3" destOrd="0" presId="urn:microsoft.com/office/officeart/2018/2/layout/IconCircleList"/>
    <dgm:cxn modelId="{6E7189E7-C15B-497D-A065-4A8AAD85F872}" type="presParOf" srcId="{90210DA3-AB9B-4480-8071-DEDA6F38EB50}" destId="{7B7BEAC0-1EB3-4AC5-A548-1E8E7421AB7B}" srcOrd="5" destOrd="0" presId="urn:microsoft.com/office/officeart/2018/2/layout/IconCircleList"/>
    <dgm:cxn modelId="{E8F373DB-F1DF-4F34-BC80-0CE142ED292F}" type="presParOf" srcId="{90210DA3-AB9B-4480-8071-DEDA6F38EB50}" destId="{05F4F58F-9D57-4A64-A1DA-67C0F2392A97}" srcOrd="6" destOrd="0" presId="urn:microsoft.com/office/officeart/2018/2/layout/IconCircleList"/>
    <dgm:cxn modelId="{BE8BD57A-F9B7-4116-BE46-4E1FBED58227}" type="presParOf" srcId="{05F4F58F-9D57-4A64-A1DA-67C0F2392A97}" destId="{E6528BE4-9B34-44CE-9EBA-19952E1C1987}" srcOrd="0" destOrd="0" presId="urn:microsoft.com/office/officeart/2018/2/layout/IconCircleList"/>
    <dgm:cxn modelId="{988A31D4-1C64-41E5-A83D-000ECBA9F493}" type="presParOf" srcId="{05F4F58F-9D57-4A64-A1DA-67C0F2392A97}" destId="{07888A58-47B8-4C9A-882D-2FB689D0A29B}" srcOrd="1" destOrd="0" presId="urn:microsoft.com/office/officeart/2018/2/layout/IconCircleList"/>
    <dgm:cxn modelId="{DFB50796-2DB8-4358-B9DF-009D6CB16C1A}" type="presParOf" srcId="{05F4F58F-9D57-4A64-A1DA-67C0F2392A97}" destId="{21A5893D-B182-4DAE-9AB2-75E583A85DBD}" srcOrd="2" destOrd="0" presId="urn:microsoft.com/office/officeart/2018/2/layout/IconCircleList"/>
    <dgm:cxn modelId="{55EE8EC1-E38D-49EA-8E1B-F0304D2EB6CC}" type="presParOf" srcId="{05F4F58F-9D57-4A64-A1DA-67C0F2392A97}" destId="{563003B8-1E2B-4D34-8310-699A8A974E89}" srcOrd="3" destOrd="0" presId="urn:microsoft.com/office/officeart/2018/2/layout/IconCircleList"/>
    <dgm:cxn modelId="{AEBD31FC-4C2C-4486-86EA-8C87778EC241}" type="presParOf" srcId="{90210DA3-AB9B-4480-8071-DEDA6F38EB50}" destId="{0E4D292B-90F6-4E82-8086-4ECB5F0794A5}" srcOrd="7" destOrd="0" presId="urn:microsoft.com/office/officeart/2018/2/layout/IconCircleList"/>
    <dgm:cxn modelId="{4CD12188-513A-4431-AAA8-3AD9F3757341}" type="presParOf" srcId="{90210DA3-AB9B-4480-8071-DEDA6F38EB50}" destId="{C58B2D77-150D-49C6-81F0-1739522D7CB8}" srcOrd="8" destOrd="0" presId="urn:microsoft.com/office/officeart/2018/2/layout/IconCircleList"/>
    <dgm:cxn modelId="{3F1E9BEF-15EA-4568-A220-11A20BE5E4F9}" type="presParOf" srcId="{C58B2D77-150D-49C6-81F0-1739522D7CB8}" destId="{018AB0D3-C21A-41E6-BE1A-19464AB2A1A2}" srcOrd="0" destOrd="0" presId="urn:microsoft.com/office/officeart/2018/2/layout/IconCircleList"/>
    <dgm:cxn modelId="{11D0232D-B816-42F4-8066-B75CBECA14B7}" type="presParOf" srcId="{C58B2D77-150D-49C6-81F0-1739522D7CB8}" destId="{3D2A3E4D-CC60-4B61-85CB-C46D3C8C5E8F}" srcOrd="1" destOrd="0" presId="urn:microsoft.com/office/officeart/2018/2/layout/IconCircleList"/>
    <dgm:cxn modelId="{715E2DA7-87B9-4880-BC8F-A96D16A6EBF9}" type="presParOf" srcId="{C58B2D77-150D-49C6-81F0-1739522D7CB8}" destId="{875D5FB0-F9D0-4E57-8A20-5CAB061CA6E8}" srcOrd="2" destOrd="0" presId="urn:microsoft.com/office/officeart/2018/2/layout/IconCircleList"/>
    <dgm:cxn modelId="{D95AA8B3-B124-48FC-8591-6CC1536F08BD}" type="presParOf" srcId="{C58B2D77-150D-49C6-81F0-1739522D7CB8}" destId="{4C9C467C-4148-4F6C-934B-C762A24C5388}" srcOrd="3" destOrd="0" presId="urn:microsoft.com/office/officeart/2018/2/layout/IconCircleList"/>
    <dgm:cxn modelId="{87A72A1A-7F0C-4F8B-B90F-36DC7751F737}" type="presParOf" srcId="{90210DA3-AB9B-4480-8071-DEDA6F38EB50}" destId="{66DAC439-A932-42CD-8D5F-1EB5A1FE87E1}" srcOrd="9" destOrd="0" presId="urn:microsoft.com/office/officeart/2018/2/layout/IconCircleList"/>
    <dgm:cxn modelId="{B0AF880A-7C15-4CEB-BDE3-BF65BFDAEC42}" type="presParOf" srcId="{90210DA3-AB9B-4480-8071-DEDA6F38EB50}" destId="{E4D2226F-9903-492F-8F4F-71A9F42A275F}" srcOrd="10" destOrd="0" presId="urn:microsoft.com/office/officeart/2018/2/layout/IconCircleList"/>
    <dgm:cxn modelId="{7286F871-E0D3-479F-8413-6ECBD05B79CB}" type="presParOf" srcId="{E4D2226F-9903-492F-8F4F-71A9F42A275F}" destId="{1CD372A4-941A-4E93-9828-04DE49E4BA55}" srcOrd="0" destOrd="0" presId="urn:microsoft.com/office/officeart/2018/2/layout/IconCircleList"/>
    <dgm:cxn modelId="{A21A3681-573C-4B7D-917B-A4204F6D64B0}" type="presParOf" srcId="{E4D2226F-9903-492F-8F4F-71A9F42A275F}" destId="{0A81055E-23F6-424A-B764-7F19390BB76C}" srcOrd="1" destOrd="0" presId="urn:microsoft.com/office/officeart/2018/2/layout/IconCircleList"/>
    <dgm:cxn modelId="{CC8200C4-9CD5-464D-AF74-8A7698F0BC22}" type="presParOf" srcId="{E4D2226F-9903-492F-8F4F-71A9F42A275F}" destId="{4D0F3EB4-8F0A-4F5E-BFE6-DB0BAA75D8D4}" srcOrd="2" destOrd="0" presId="urn:microsoft.com/office/officeart/2018/2/layout/IconCircleList"/>
    <dgm:cxn modelId="{03DFE15D-0162-473C-A86E-7E77414C8568}" type="presParOf" srcId="{E4D2226F-9903-492F-8F4F-71A9F42A275F}" destId="{0DE6A98E-556F-4A62-86D5-20A734ABCC1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085ED-C02E-40F3-8E9E-0C1642D70671}">
      <dsp:nvSpPr>
        <dsp:cNvPr id="0" name=""/>
        <dsp:cNvSpPr/>
      </dsp:nvSpPr>
      <dsp:spPr>
        <a:xfrm>
          <a:off x="272021" y="264737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6C480-DA7E-4D01-85A8-2000900AC5C6}">
      <dsp:nvSpPr>
        <dsp:cNvPr id="0" name=""/>
        <dsp:cNvSpPr/>
      </dsp:nvSpPr>
      <dsp:spPr>
        <a:xfrm>
          <a:off x="451863" y="444579"/>
          <a:ext cx="484189" cy="4841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72E9D-0555-42F2-A74A-5C90A2407D59}">
      <dsp:nvSpPr>
        <dsp:cNvPr id="0" name=""/>
        <dsp:cNvSpPr/>
      </dsp:nvSpPr>
      <dsp:spPr>
        <a:xfrm>
          <a:off x="2259" y="1371456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0" i="0" kern="1200"/>
            <a:t>Let’s Talk About Time Management</a:t>
          </a:r>
          <a:endParaRPr lang="en-US" sz="1100" kern="1200"/>
        </a:p>
      </dsp:txBody>
      <dsp:txXfrm>
        <a:off x="2259" y="1371456"/>
        <a:ext cx="1383398" cy="553359"/>
      </dsp:txXfrm>
    </dsp:sp>
    <dsp:sp modelId="{E28269AB-99B9-481C-A486-D6E182FB07CA}">
      <dsp:nvSpPr>
        <dsp:cNvPr id="0" name=""/>
        <dsp:cNvSpPr/>
      </dsp:nvSpPr>
      <dsp:spPr>
        <a:xfrm>
          <a:off x="1897514" y="264737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3E21C-FAD6-4C90-9222-595DAC7AB0E7}">
      <dsp:nvSpPr>
        <dsp:cNvPr id="0" name=""/>
        <dsp:cNvSpPr/>
      </dsp:nvSpPr>
      <dsp:spPr>
        <a:xfrm>
          <a:off x="2077356" y="444579"/>
          <a:ext cx="484189" cy="4841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BCF75-58ED-4190-B841-682058DD4A4D}">
      <dsp:nvSpPr>
        <dsp:cNvPr id="0" name=""/>
        <dsp:cNvSpPr/>
      </dsp:nvSpPr>
      <dsp:spPr>
        <a:xfrm>
          <a:off x="1627752" y="1371456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0" i="0" kern="1200"/>
            <a:t>Needs analysis to achieve safety metrics</a:t>
          </a:r>
          <a:endParaRPr lang="en-US" sz="1100" kern="1200"/>
        </a:p>
      </dsp:txBody>
      <dsp:txXfrm>
        <a:off x="1627752" y="1371456"/>
        <a:ext cx="1383398" cy="553359"/>
      </dsp:txXfrm>
    </dsp:sp>
    <dsp:sp modelId="{74AD3AB4-F081-46D8-8EE7-24B97718C8D6}">
      <dsp:nvSpPr>
        <dsp:cNvPr id="0" name=""/>
        <dsp:cNvSpPr/>
      </dsp:nvSpPr>
      <dsp:spPr>
        <a:xfrm>
          <a:off x="3523008" y="264737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BC91C-4D93-4111-BE2B-38A258F16990}">
      <dsp:nvSpPr>
        <dsp:cNvPr id="0" name=""/>
        <dsp:cNvSpPr/>
      </dsp:nvSpPr>
      <dsp:spPr>
        <a:xfrm>
          <a:off x="3702849" y="444579"/>
          <a:ext cx="484189" cy="4841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125-890E-464D-B5A7-3C08759F8A46}">
      <dsp:nvSpPr>
        <dsp:cNvPr id="0" name=""/>
        <dsp:cNvSpPr/>
      </dsp:nvSpPr>
      <dsp:spPr>
        <a:xfrm>
          <a:off x="3253245" y="1371456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0" i="0" kern="1200"/>
            <a:t>Proactive actions/activities </a:t>
          </a:r>
          <a:endParaRPr lang="en-US" sz="1100" kern="1200"/>
        </a:p>
      </dsp:txBody>
      <dsp:txXfrm>
        <a:off x="3253245" y="1371456"/>
        <a:ext cx="1383398" cy="553359"/>
      </dsp:txXfrm>
    </dsp:sp>
    <dsp:sp modelId="{6C8763CA-CF30-426C-AC7E-DCC875A61FA6}">
      <dsp:nvSpPr>
        <dsp:cNvPr id="0" name=""/>
        <dsp:cNvSpPr/>
      </dsp:nvSpPr>
      <dsp:spPr>
        <a:xfrm>
          <a:off x="272021" y="2270665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4288F-F927-4B05-B349-FFD21CC833EF}">
      <dsp:nvSpPr>
        <dsp:cNvPr id="0" name=""/>
        <dsp:cNvSpPr/>
      </dsp:nvSpPr>
      <dsp:spPr>
        <a:xfrm>
          <a:off x="451863" y="2450507"/>
          <a:ext cx="484189" cy="4841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E53D1-01A4-48BB-A528-256BA656DD8B}">
      <dsp:nvSpPr>
        <dsp:cNvPr id="0" name=""/>
        <dsp:cNvSpPr/>
      </dsp:nvSpPr>
      <dsp:spPr>
        <a:xfrm>
          <a:off x="2259" y="3377384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0" i="0" kern="1200"/>
            <a:t>Tools to guide managers</a:t>
          </a:r>
          <a:endParaRPr lang="en-US" sz="1100" kern="1200"/>
        </a:p>
      </dsp:txBody>
      <dsp:txXfrm>
        <a:off x="2259" y="3377384"/>
        <a:ext cx="1383398" cy="553359"/>
      </dsp:txXfrm>
    </dsp:sp>
    <dsp:sp modelId="{561F793D-1A52-47F5-9C18-EFA7FE180802}">
      <dsp:nvSpPr>
        <dsp:cNvPr id="0" name=""/>
        <dsp:cNvSpPr/>
      </dsp:nvSpPr>
      <dsp:spPr>
        <a:xfrm>
          <a:off x="1897514" y="2270665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04DA8-1364-4DF2-90B6-CD0083B30993}">
      <dsp:nvSpPr>
        <dsp:cNvPr id="0" name=""/>
        <dsp:cNvSpPr/>
      </dsp:nvSpPr>
      <dsp:spPr>
        <a:xfrm>
          <a:off x="2077356" y="2450507"/>
          <a:ext cx="484189" cy="4841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2408C-B241-4F32-AA92-97F588426AFF}">
      <dsp:nvSpPr>
        <dsp:cNvPr id="0" name=""/>
        <dsp:cNvSpPr/>
      </dsp:nvSpPr>
      <dsp:spPr>
        <a:xfrm>
          <a:off x="1627752" y="3377384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0" i="0" kern="1200"/>
            <a:t>Tracking for accountability of actions/activities to safety metrics</a:t>
          </a:r>
          <a:endParaRPr lang="en-US" sz="1100" kern="1200"/>
        </a:p>
      </dsp:txBody>
      <dsp:txXfrm>
        <a:off x="1627752" y="3377384"/>
        <a:ext cx="1383398" cy="553359"/>
      </dsp:txXfrm>
    </dsp:sp>
    <dsp:sp modelId="{2A1572CC-2E15-4093-8060-3B0B5172D928}">
      <dsp:nvSpPr>
        <dsp:cNvPr id="0" name=""/>
        <dsp:cNvSpPr/>
      </dsp:nvSpPr>
      <dsp:spPr>
        <a:xfrm>
          <a:off x="3523008" y="2270665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134E1-729F-4573-B21F-5F22D84F72F8}">
      <dsp:nvSpPr>
        <dsp:cNvPr id="0" name=""/>
        <dsp:cNvSpPr/>
      </dsp:nvSpPr>
      <dsp:spPr>
        <a:xfrm>
          <a:off x="3702849" y="2450507"/>
          <a:ext cx="484189" cy="4841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6B6A9-7D8C-4C00-A264-2B2F45E1A9FE}">
      <dsp:nvSpPr>
        <dsp:cNvPr id="0" name=""/>
        <dsp:cNvSpPr/>
      </dsp:nvSpPr>
      <dsp:spPr>
        <a:xfrm>
          <a:off x="3253245" y="3377384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0" i="0" kern="1200"/>
            <a:t>Communication of success of individual and company safety metrics</a:t>
          </a:r>
          <a:endParaRPr lang="en-US" sz="1100" kern="1200"/>
        </a:p>
      </dsp:txBody>
      <dsp:txXfrm>
        <a:off x="3253245" y="3377384"/>
        <a:ext cx="1383398" cy="553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4B783-FCCE-4F6E-BA9E-0C03EADE1EC1}">
      <dsp:nvSpPr>
        <dsp:cNvPr id="0" name=""/>
        <dsp:cNvSpPr/>
      </dsp:nvSpPr>
      <dsp:spPr>
        <a:xfrm rot="20693719">
          <a:off x="2" y="232802"/>
          <a:ext cx="11431740" cy="421362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02D6C-E197-402C-8E75-819F9490DA6C}">
      <dsp:nvSpPr>
        <dsp:cNvPr id="0" name=""/>
        <dsp:cNvSpPr/>
      </dsp:nvSpPr>
      <dsp:spPr>
        <a:xfrm>
          <a:off x="188159" y="2034861"/>
          <a:ext cx="2044956" cy="217876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0" i="0" u="none" kern="1200" dirty="0"/>
            <a:t>Review any deficiency and the corrective action with employee.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0" i="0" u="none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0" i="0" u="none" kern="1200" dirty="0"/>
            <a:t>As soon as practical after observation is complete</a:t>
          </a:r>
          <a:endParaRPr lang="en-US" sz="1300" kern="1200" dirty="0"/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0" i="0" u="none" kern="1200" dirty="0"/>
        </a:p>
      </dsp:txBody>
      <dsp:txXfrm>
        <a:off x="287986" y="2134688"/>
        <a:ext cx="1845302" cy="1979111"/>
      </dsp:txXfrm>
    </dsp:sp>
    <dsp:sp modelId="{8AC86015-E8A6-4CB8-BFEB-95259F1F0CED}">
      <dsp:nvSpPr>
        <dsp:cNvPr id="0" name=""/>
        <dsp:cNvSpPr/>
      </dsp:nvSpPr>
      <dsp:spPr>
        <a:xfrm>
          <a:off x="2884872" y="1614341"/>
          <a:ext cx="1684479" cy="210199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0" i="0" u="none" kern="1200" dirty="0"/>
            <a:t>Repeat observation of employee for corrective action results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0" i="0" u="none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kern="1200" dirty="0"/>
            <a:t>Minimum of weekly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0" i="0" u="none" kern="1200" dirty="0"/>
        </a:p>
      </dsp:txBody>
      <dsp:txXfrm>
        <a:off x="2967101" y="1696570"/>
        <a:ext cx="1520021" cy="1937535"/>
      </dsp:txXfrm>
    </dsp:sp>
    <dsp:sp modelId="{A2FCCF42-528C-497E-80A0-8A8AAB190677}">
      <dsp:nvSpPr>
        <dsp:cNvPr id="0" name=""/>
        <dsp:cNvSpPr/>
      </dsp:nvSpPr>
      <dsp:spPr>
        <a:xfrm>
          <a:off x="5171756" y="764040"/>
          <a:ext cx="1889633" cy="22785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0" i="0" u="none" kern="1200" dirty="0"/>
            <a:t>Review corrective actions progress  and provide coaching	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0" i="0" u="none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0" i="0" u="none" kern="1200" dirty="0"/>
            <a:t>First few weeks to correct bad habits</a:t>
          </a:r>
        </a:p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0" i="0" u="none" kern="1200" dirty="0"/>
        </a:p>
      </dsp:txBody>
      <dsp:txXfrm>
        <a:off x="5264000" y="856284"/>
        <a:ext cx="1705145" cy="2094089"/>
      </dsp:txXfrm>
    </dsp:sp>
    <dsp:sp modelId="{1DC3E6DC-B30D-458F-9829-6875279B1EDD}">
      <dsp:nvSpPr>
        <dsp:cNvPr id="0" name=""/>
        <dsp:cNvSpPr/>
      </dsp:nvSpPr>
      <dsp:spPr>
        <a:xfrm>
          <a:off x="7579429" y="85899"/>
          <a:ext cx="1791411" cy="229971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u="none" kern="1200" dirty="0"/>
            <a:t>Outline expectation and corrective action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0" i="0" u="none" kern="12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u="none" kern="1200" dirty="0"/>
            <a:t>Let them know they are on track or what will happen if they do not correct habit within a month.</a:t>
          </a:r>
          <a:endParaRPr lang="en-US" sz="1300" kern="1200" dirty="0"/>
        </a:p>
      </dsp:txBody>
      <dsp:txXfrm>
        <a:off x="7666878" y="173348"/>
        <a:ext cx="1616513" cy="2124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D5840-E9A2-4582-9C15-3B0CED2B112E}">
      <dsp:nvSpPr>
        <dsp:cNvPr id="0" name=""/>
        <dsp:cNvSpPr/>
      </dsp:nvSpPr>
      <dsp:spPr>
        <a:xfrm>
          <a:off x="11180" y="24768"/>
          <a:ext cx="816279" cy="816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81C73-EF85-4F46-92F9-A2797C9B5DC3}">
      <dsp:nvSpPr>
        <dsp:cNvPr id="0" name=""/>
        <dsp:cNvSpPr/>
      </dsp:nvSpPr>
      <dsp:spPr>
        <a:xfrm>
          <a:off x="182598" y="196187"/>
          <a:ext cx="473442" cy="4734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47045-10B1-40AB-80B4-66B9781BDE29}">
      <dsp:nvSpPr>
        <dsp:cNvPr id="0" name=""/>
        <dsp:cNvSpPr/>
      </dsp:nvSpPr>
      <dsp:spPr>
        <a:xfrm>
          <a:off x="1002377" y="24768"/>
          <a:ext cx="1924088" cy="81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/>
            <a:t>Let’s Talk About Time Management</a:t>
          </a:r>
          <a:endParaRPr lang="en-US" sz="1300" kern="1200"/>
        </a:p>
      </dsp:txBody>
      <dsp:txXfrm>
        <a:off x="1002377" y="24768"/>
        <a:ext cx="1924088" cy="816279"/>
      </dsp:txXfrm>
    </dsp:sp>
    <dsp:sp modelId="{7B1A18E1-1ABA-4AAD-9A45-7399C0FEBEB5}">
      <dsp:nvSpPr>
        <dsp:cNvPr id="0" name=""/>
        <dsp:cNvSpPr/>
      </dsp:nvSpPr>
      <dsp:spPr>
        <a:xfrm>
          <a:off x="3261723" y="24768"/>
          <a:ext cx="816279" cy="816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3490C-AE3F-40C2-810C-622135BE2D95}">
      <dsp:nvSpPr>
        <dsp:cNvPr id="0" name=""/>
        <dsp:cNvSpPr/>
      </dsp:nvSpPr>
      <dsp:spPr>
        <a:xfrm>
          <a:off x="3433142" y="196187"/>
          <a:ext cx="473442" cy="4734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8029E-6884-442E-BADC-4A6167E66DAE}">
      <dsp:nvSpPr>
        <dsp:cNvPr id="0" name=""/>
        <dsp:cNvSpPr/>
      </dsp:nvSpPr>
      <dsp:spPr>
        <a:xfrm>
          <a:off x="4252920" y="24768"/>
          <a:ext cx="1924088" cy="81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/>
            <a:t>Needs analysis to achieve safety metrics</a:t>
          </a:r>
          <a:endParaRPr lang="en-US" sz="1300" kern="1200"/>
        </a:p>
      </dsp:txBody>
      <dsp:txXfrm>
        <a:off x="4252920" y="24768"/>
        <a:ext cx="1924088" cy="816279"/>
      </dsp:txXfrm>
    </dsp:sp>
    <dsp:sp modelId="{F41313D7-9122-4524-B899-8189326A226B}">
      <dsp:nvSpPr>
        <dsp:cNvPr id="0" name=""/>
        <dsp:cNvSpPr/>
      </dsp:nvSpPr>
      <dsp:spPr>
        <a:xfrm>
          <a:off x="11180" y="1484569"/>
          <a:ext cx="816279" cy="816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B6819-D9CB-4B46-91C4-43EA9250CF5E}">
      <dsp:nvSpPr>
        <dsp:cNvPr id="0" name=""/>
        <dsp:cNvSpPr/>
      </dsp:nvSpPr>
      <dsp:spPr>
        <a:xfrm>
          <a:off x="182598" y="1655988"/>
          <a:ext cx="473442" cy="4734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330BC-601A-4115-8301-9ECD2EB65B9B}">
      <dsp:nvSpPr>
        <dsp:cNvPr id="0" name=""/>
        <dsp:cNvSpPr/>
      </dsp:nvSpPr>
      <dsp:spPr>
        <a:xfrm>
          <a:off x="1002377" y="1484569"/>
          <a:ext cx="1924088" cy="81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/>
            <a:t>Proactive actions/activities </a:t>
          </a:r>
          <a:endParaRPr lang="en-US" sz="1300" kern="1200"/>
        </a:p>
      </dsp:txBody>
      <dsp:txXfrm>
        <a:off x="1002377" y="1484569"/>
        <a:ext cx="1924088" cy="816279"/>
      </dsp:txXfrm>
    </dsp:sp>
    <dsp:sp modelId="{E6528BE4-9B34-44CE-9EBA-19952E1C1987}">
      <dsp:nvSpPr>
        <dsp:cNvPr id="0" name=""/>
        <dsp:cNvSpPr/>
      </dsp:nvSpPr>
      <dsp:spPr>
        <a:xfrm>
          <a:off x="3261723" y="1484569"/>
          <a:ext cx="816279" cy="816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88A58-47B8-4C9A-882D-2FB689D0A29B}">
      <dsp:nvSpPr>
        <dsp:cNvPr id="0" name=""/>
        <dsp:cNvSpPr/>
      </dsp:nvSpPr>
      <dsp:spPr>
        <a:xfrm>
          <a:off x="3433142" y="1655988"/>
          <a:ext cx="473442" cy="4734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003B8-1E2B-4D34-8310-699A8A974E89}">
      <dsp:nvSpPr>
        <dsp:cNvPr id="0" name=""/>
        <dsp:cNvSpPr/>
      </dsp:nvSpPr>
      <dsp:spPr>
        <a:xfrm>
          <a:off x="4252920" y="1484569"/>
          <a:ext cx="1924088" cy="81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/>
            <a:t>Tools to guide managers</a:t>
          </a:r>
          <a:endParaRPr lang="en-US" sz="1300" kern="1200"/>
        </a:p>
      </dsp:txBody>
      <dsp:txXfrm>
        <a:off x="4252920" y="1484569"/>
        <a:ext cx="1924088" cy="816279"/>
      </dsp:txXfrm>
    </dsp:sp>
    <dsp:sp modelId="{018AB0D3-C21A-41E6-BE1A-19464AB2A1A2}">
      <dsp:nvSpPr>
        <dsp:cNvPr id="0" name=""/>
        <dsp:cNvSpPr/>
      </dsp:nvSpPr>
      <dsp:spPr>
        <a:xfrm>
          <a:off x="11180" y="2944370"/>
          <a:ext cx="816279" cy="816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A3E4D-CC60-4B61-85CB-C46D3C8C5E8F}">
      <dsp:nvSpPr>
        <dsp:cNvPr id="0" name=""/>
        <dsp:cNvSpPr/>
      </dsp:nvSpPr>
      <dsp:spPr>
        <a:xfrm>
          <a:off x="182598" y="3115789"/>
          <a:ext cx="473442" cy="4734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C467C-4148-4F6C-934B-C762A24C5388}">
      <dsp:nvSpPr>
        <dsp:cNvPr id="0" name=""/>
        <dsp:cNvSpPr/>
      </dsp:nvSpPr>
      <dsp:spPr>
        <a:xfrm>
          <a:off x="1002377" y="2944370"/>
          <a:ext cx="1924088" cy="81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/>
            <a:t>Tracking for accountability of actions/activities to safety metrics</a:t>
          </a:r>
          <a:endParaRPr lang="en-US" sz="1300" kern="1200"/>
        </a:p>
      </dsp:txBody>
      <dsp:txXfrm>
        <a:off x="1002377" y="2944370"/>
        <a:ext cx="1924088" cy="816279"/>
      </dsp:txXfrm>
    </dsp:sp>
    <dsp:sp modelId="{1CD372A4-941A-4E93-9828-04DE49E4BA55}">
      <dsp:nvSpPr>
        <dsp:cNvPr id="0" name=""/>
        <dsp:cNvSpPr/>
      </dsp:nvSpPr>
      <dsp:spPr>
        <a:xfrm>
          <a:off x="3261723" y="2944370"/>
          <a:ext cx="816279" cy="816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1055E-23F6-424A-B764-7F19390BB76C}">
      <dsp:nvSpPr>
        <dsp:cNvPr id="0" name=""/>
        <dsp:cNvSpPr/>
      </dsp:nvSpPr>
      <dsp:spPr>
        <a:xfrm>
          <a:off x="3433142" y="3115789"/>
          <a:ext cx="473442" cy="47344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6A98E-556F-4A62-86D5-20A734ABCC17}">
      <dsp:nvSpPr>
        <dsp:cNvPr id="0" name=""/>
        <dsp:cNvSpPr/>
      </dsp:nvSpPr>
      <dsp:spPr>
        <a:xfrm>
          <a:off x="4252920" y="2944370"/>
          <a:ext cx="1924088" cy="81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/>
            <a:t>Communication of success of individual and company safety metrics</a:t>
          </a:r>
          <a:endParaRPr lang="en-US" sz="1300" kern="1200"/>
        </a:p>
      </dsp:txBody>
      <dsp:txXfrm>
        <a:off x="4252920" y="2944370"/>
        <a:ext cx="1924088" cy="816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B3E4070-6BF5-4D81-A3FF-836C4704930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E36412-2E27-4F4F-8F4F-F4500D6F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C7BA811-8917-4F1D-B22F-E96045BFA4E0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would be nice if all managers were safety managers.  </a:t>
            </a:r>
          </a:p>
          <a:p>
            <a:endParaRPr lang="en-US" dirty="0"/>
          </a:p>
          <a:p>
            <a:r>
              <a:rPr lang="en-US" dirty="0"/>
              <a:t>Like this room everyone would be pumped about safety .</a:t>
            </a:r>
          </a:p>
          <a:p>
            <a:endParaRPr lang="en-US" dirty="0"/>
          </a:p>
          <a:p>
            <a:r>
              <a:rPr lang="en-US" dirty="0"/>
              <a:t>Reality is most managers don’t know where to begin to manage safety let alone to how to have safety culture they can be proud or.  They’ll tell you I can’t walk on water.</a:t>
            </a:r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 today we are going to talk about how to give  your front line managers  the confidence to walk on water or at least how to swim/float and the confidence to ensure  their employees  return </a:t>
            </a:r>
            <a:r>
              <a:rPr lang="en-US"/>
              <a:t>home safely every </a:t>
            </a:r>
            <a:r>
              <a:rPr lang="en-US" dirty="0"/>
              <a:t>day.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4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thing is a needs analysis. </a:t>
            </a:r>
          </a:p>
          <a:p>
            <a:r>
              <a:rPr lang="en-US" dirty="0"/>
              <a:t>	managers will tell you their need.  You want me to do all this safety stuff I need more money.</a:t>
            </a:r>
          </a:p>
          <a:p>
            <a:endParaRPr lang="en-US" dirty="0"/>
          </a:p>
          <a:p>
            <a:r>
              <a:rPr lang="en-US" dirty="0"/>
              <a:t>	we will look at setting proactive action and activities based on the needs analysis.</a:t>
            </a:r>
          </a:p>
          <a:p>
            <a:endParaRPr lang="en-US" dirty="0"/>
          </a:p>
          <a:p>
            <a:r>
              <a:rPr lang="en-US" dirty="0"/>
              <a:t>We will look at what types of tools will guide the managers to lead/manage/ create a safety culture they will be proud of. Including how to hold their team and themselves accountable.</a:t>
            </a:r>
          </a:p>
          <a:p>
            <a:endParaRPr lang="en-US" dirty="0"/>
          </a:p>
          <a:p>
            <a:r>
              <a:rPr lang="en-US" dirty="0"/>
              <a:t>What you need to do to communicate success by individual managers and how that related to the company safety metrics.</a:t>
            </a:r>
          </a:p>
          <a:p>
            <a:endParaRPr lang="en-US" dirty="0"/>
          </a:p>
          <a:p>
            <a:r>
              <a:rPr lang="en-US" dirty="0"/>
              <a:t>I will show you the money   more often never ever yearn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9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0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2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These proactive actions are the most likely drive change/ reduce risk and help systematically achieve safety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6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thing is a needs analysis. </a:t>
            </a:r>
          </a:p>
          <a:p>
            <a:r>
              <a:rPr lang="en-US" dirty="0"/>
              <a:t>	managers will tell you their need.  You want me to do all this safety stuff I need more money.</a:t>
            </a:r>
          </a:p>
          <a:p>
            <a:endParaRPr lang="en-US" dirty="0"/>
          </a:p>
          <a:p>
            <a:r>
              <a:rPr lang="en-US" dirty="0"/>
              <a:t>	we will look at setting proactive action and activities based on the needs analysis.</a:t>
            </a:r>
          </a:p>
          <a:p>
            <a:endParaRPr lang="en-US" dirty="0"/>
          </a:p>
          <a:p>
            <a:r>
              <a:rPr lang="en-US" dirty="0"/>
              <a:t>We will look at what types of tools will guide the managers to lead/manage/ create a safety culture they will be proud of. Including how to hold their team and themselves accountable.</a:t>
            </a:r>
          </a:p>
          <a:p>
            <a:endParaRPr lang="en-US" dirty="0"/>
          </a:p>
          <a:p>
            <a:r>
              <a:rPr lang="en-US" dirty="0"/>
              <a:t>What you need to do to communicate success by individual managers and how that related to the company safety metrics.</a:t>
            </a:r>
          </a:p>
          <a:p>
            <a:endParaRPr lang="en-US" dirty="0"/>
          </a:p>
          <a:p>
            <a:r>
              <a:rPr lang="en-US" dirty="0"/>
              <a:t>I will show you the money   more often never ever yearn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88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6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35E7053D-8962-4098-9EE5-4741D8EF27AF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1B0B8A-149D-439F-9C3D-CF42644CFE0B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7E197D-CB95-4BEE-A556-EDB94C261DF5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20CDF30-6D93-454A-8B30-C0338E95FA2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86553F-B38D-4359-AE36-FD48B619D845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2EF548C-A6D5-4014-8706-1CD4FD6D00E3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82566B-C681-4FFB-BABD-112B62D63BE2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23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2651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6114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66537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4121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0121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9638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5797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9531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164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606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455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55AF92-7CF5-4988-9FC4-6EA09ADBAAB1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AC2051A-90A0-41BD-A2BB-A0CA145017A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9F7E49-52EB-4CF0-A01D-1728DEA59314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28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3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8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6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3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9/3/20XX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22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2" r:id="rId21"/>
    <p:sldLayoutId id="2147483788" r:id="rId2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5.png"/><Relationship Id="rId9" Type="http://schemas.microsoft.com/office/2007/relationships/diagramDrawing" Target="../diagrams/drawing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584" y="5206588"/>
            <a:ext cx="6974911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Jerome Chapman, CSP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Corporate Safety Manager, ITU ABSORBTECH, INC.</a:t>
            </a:r>
            <a:endParaRPr lang="en-US" b="0" i="0" kern="1200" cap="all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b="0" i="0" kern="1200" cap="all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en-US" b="0" i="0" kern="1200" cap="all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21658-D48C-4B97-A489-49979CAD5DC0}"/>
              </a:ext>
            </a:extLst>
          </p:cNvPr>
          <p:cNvSpPr txBox="1"/>
          <p:nvPr/>
        </p:nvSpPr>
        <p:spPr>
          <a:xfrm>
            <a:off x="704849" y="504825"/>
            <a:ext cx="8646161" cy="42725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Welcome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ts val="6200"/>
              </a:lnSpc>
              <a:spcBef>
                <a:spcPct val="0"/>
              </a:spcBef>
            </a:pPr>
            <a:r>
              <a:rPr lang="en-US" sz="63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#18: Engaging And Empowering Front Line Managers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10049FB-9EB9-40A5-B47A-F88DBA1048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9053E132-12E5-44D2-AA0E-9353E65AC0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A96EEE-1656-4522-B32A-7D5C9D6D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1" y="279519"/>
            <a:ext cx="9404723" cy="118071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Tools to Guide Managers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1BDAB0EB-C7E2-FA45-D6EC-1D59117D7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113" y="2672106"/>
            <a:ext cx="5114093" cy="36543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Tools can include training on proper procedures to proper use of equipment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Task is to safely walk on water</a:t>
            </a:r>
            <a:r>
              <a:rPr lang="en-US" sz="2000" dirty="0"/>
              <a:t>!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A demonstration on how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to walk like a penguin.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Use of the bubble could include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confined space training and air monitoring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6BB32-F34C-4B35-B827-AFA299CB6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49" r="14853" b="2"/>
          <a:stretch/>
        </p:blipFill>
        <p:spPr>
          <a:xfrm>
            <a:off x="775516" y="2741072"/>
            <a:ext cx="2708194" cy="3662018"/>
          </a:xfrm>
          <a:prstGeom prst="rect">
            <a:avLst/>
          </a:prstGeom>
          <a:ln w="38100">
            <a:solidFill>
              <a:schemeClr val="bg1"/>
            </a:solidFill>
          </a:ln>
          <a:effectLst/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6657CE91-E31C-47AB-AF70-A8D857D52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30" r="15918" b="2"/>
          <a:stretch/>
        </p:blipFill>
        <p:spPr>
          <a:xfrm>
            <a:off x="8708290" y="2741072"/>
            <a:ext cx="2708194" cy="3662018"/>
          </a:xfrm>
          <a:prstGeom prst="rect">
            <a:avLst/>
          </a:prstGeom>
          <a:ln w="381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96770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722B9-77E8-4B39-B0E4-BFF515AA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Tools to guide managers</a:t>
            </a:r>
            <a:br>
              <a:rPr lang="en-US" sz="33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3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E33C0-0C3C-4D0B-A569-50428B5D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194" y="2553539"/>
            <a:ext cx="7037744" cy="365868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Provide a guide - specific to each managers on activities to perform and how often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Keep the tools simple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Examples of tools: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Checkist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Audit forms 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Task observation forms	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Utilize online training/data reporting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Use technology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2DD4B-4D3B-4B6C-A823-B69483B38B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915" r="21847"/>
          <a:stretch/>
        </p:blipFill>
        <p:spPr>
          <a:xfrm>
            <a:off x="8124824" y="2606535"/>
            <a:ext cx="3065915" cy="36217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01254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1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1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1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2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2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6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901CD-B195-4658-A5F4-5D96040C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Provide guidance in the tool for corrective action and coaching</a:t>
            </a:r>
          </a:p>
        </p:txBody>
      </p:sp>
      <p:sp useBgFill="1">
        <p:nvSpPr>
          <p:cNvPr id="42" name="Freeform: Shape 30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8AFF7-6D4C-4854-A156-491B0BBE8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24" y="2049025"/>
            <a:ext cx="7758536" cy="472779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lnSpc>
                <a:spcPct val="90000"/>
              </a:lnSpc>
            </a:pPr>
            <a:endParaRPr lang="en-US" sz="11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100" dirty="0"/>
              <a:t>The </a:t>
            </a:r>
            <a:r>
              <a:rPr lang="en-US" sz="2100" b="1" dirty="0"/>
              <a:t>SMART</a:t>
            </a:r>
            <a:r>
              <a:rPr lang="en-US" sz="2100" dirty="0"/>
              <a:t> method helps you effectively approach reaching your goals in the workplace. The SMART acronym stands for:</a:t>
            </a:r>
          </a:p>
          <a:p>
            <a:pPr marL="0" indent="0">
              <a:lnSpc>
                <a:spcPct val="90000"/>
              </a:lnSpc>
            </a:pPr>
            <a:endParaRPr lang="en-US" sz="2100" dirty="0"/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100" b="1" dirty="0"/>
              <a:t>S</a:t>
            </a:r>
            <a:r>
              <a:rPr lang="en-US" sz="2100" dirty="0"/>
              <a:t>pecific: making sure they’re well-defined. Determine the who, what, where, when and why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en-US" sz="2100" dirty="0"/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100" b="1" dirty="0"/>
              <a:t>M</a:t>
            </a:r>
            <a:r>
              <a:rPr lang="en-US" sz="2100" dirty="0"/>
              <a:t>easurable: Develop the key indicators that help you decide if &amp; when you reach your goal by quantifying them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en-US" sz="2100" dirty="0"/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100" b="1" dirty="0"/>
              <a:t>A</a:t>
            </a:r>
            <a:r>
              <a:rPr lang="en-US" sz="2100" dirty="0"/>
              <a:t>chievable: Create achievable goals by ensuring that you and your team have the skills and resources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en-US" sz="2100" dirty="0"/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100" b="1" dirty="0"/>
              <a:t>R</a:t>
            </a:r>
            <a:r>
              <a:rPr lang="en-US" sz="2100" dirty="0"/>
              <a:t>elevant: Align your company goals with the overall objectives of your business and the realities of the market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en-US" sz="2100" dirty="0"/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100" b="1" dirty="0"/>
              <a:t>T</a:t>
            </a:r>
            <a:r>
              <a:rPr lang="en-US" sz="2100" dirty="0"/>
              <a:t>ime-bound: Create a deadline to provide a sense of urgency and opportunity to schedule the steps to take to achieve the goals</a:t>
            </a:r>
          </a:p>
        </p:txBody>
      </p:sp>
      <p:pic>
        <p:nvPicPr>
          <p:cNvPr id="43" name="Graphic 9" descr="Target">
            <a:extLst>
              <a:ext uri="{FF2B5EF4-FFF2-40B4-BE49-F238E27FC236}">
                <a16:creationId xmlns:a16="http://schemas.microsoft.com/office/drawing/2014/main" id="{74F51EB0-7C4B-5143-3179-6CA5C5A16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912693" y="2469792"/>
            <a:ext cx="2819400" cy="2819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90805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1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5" name="Oval 1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6" name="Picture 1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2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2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6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2" name="Freeform: Shape 30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8FB1CF-CA65-4340-8E98-8344832084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05119"/>
              </p:ext>
            </p:extLst>
          </p:nvPr>
        </p:nvGraphicFramePr>
        <p:xfrm>
          <a:off x="291067" y="2592463"/>
          <a:ext cx="11431746" cy="421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0EB12FD-6CB3-4E29-802B-FF8717930738}"/>
              </a:ext>
            </a:extLst>
          </p:cNvPr>
          <p:cNvSpPr txBox="1"/>
          <p:nvPr/>
        </p:nvSpPr>
        <p:spPr>
          <a:xfrm>
            <a:off x="111625" y="51910"/>
            <a:ext cx="8859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Provide guidance in the tool for corrective action and coaching</a:t>
            </a:r>
          </a:p>
        </p:txBody>
      </p:sp>
    </p:spTree>
    <p:extLst>
      <p:ext uri="{BB962C8B-B14F-4D97-AF65-F5344CB8AC3E}">
        <p14:creationId xmlns:p14="http://schemas.microsoft.com/office/powerpoint/2010/main" val="447984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F1BFF-7E0F-43F7-8303-4417013A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70" y="304007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Tracking for accountability of actions/activities to safety metrics</a:t>
            </a:r>
            <a:b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2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B94B5-13AE-46ED-9EAA-300C78EF2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720" y="1354087"/>
            <a:ext cx="5435221" cy="40711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6D51EC-DAD9-495A-B282-DB6861B9E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941" y="1472381"/>
            <a:ext cx="6816813" cy="5309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Scorecards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Manager specific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List to guide them to perform specific activities designed to reduce risk of incidents.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Use electronic/paper or methods to document with least amount of effort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Connect actions/activities to safety metrics and to performance reviews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82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10049FB-9EB9-40A5-B47A-F88DBA1048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9053E132-12E5-44D2-AA0E-9353E65AC0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31D8B-A38B-44FC-B992-D4E0A298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8269590" cy="118071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Communicating the success of individual and company safety metrics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70C07-52AA-44F5-B321-97FF75105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8" y="2286163"/>
            <a:ext cx="6360582" cy="43437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As managers realize success… 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Others will be more willing to participate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Company safety metrics will improve</a:t>
            </a:r>
          </a:p>
          <a:p>
            <a:pPr marL="457200" lvl="1" indent="0">
              <a:lnSpc>
                <a:spcPct val="90000"/>
              </a:lnSpc>
              <a:buClr>
                <a:srgbClr val="002060"/>
              </a:buClr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Celebrate the success! 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bg1"/>
                </a:solidFill>
              </a:rPr>
              <a:t>The Individual, Manager and Company</a:t>
            </a:r>
          </a:p>
          <a:p>
            <a:pPr marL="457200" lvl="1" indent="0">
              <a:lnSpc>
                <a:spcPct val="90000"/>
              </a:lnSpc>
              <a:buClr>
                <a:srgbClr val="002060"/>
              </a:buClr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Review performance and adjust safety metrics routinely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5D1CF3-A265-45FC-8395-DA3CD8845A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364" y="2229541"/>
            <a:ext cx="2627842" cy="2627842"/>
          </a:xfrm>
          <a:prstGeom prst="rect">
            <a:avLst/>
          </a:prstGeom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16B482-515F-4F2E-A75C-2274BCB16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4106" y="2446772"/>
            <a:ext cx="2410611" cy="2410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DE47D1-2463-44E3-A944-7C81799F7749}"/>
              </a:ext>
            </a:extLst>
          </p:cNvPr>
          <p:cNvSpPr txBox="1"/>
          <p:nvPr/>
        </p:nvSpPr>
        <p:spPr>
          <a:xfrm>
            <a:off x="7278695" y="4581467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Celebrate!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9DCF92-DA89-4DCA-A6E9-55EBF8A9DB74}"/>
              </a:ext>
            </a:extLst>
          </p:cNvPr>
          <p:cNvSpPr txBox="1"/>
          <p:nvPr/>
        </p:nvSpPr>
        <p:spPr>
          <a:xfrm>
            <a:off x="9540873" y="4612971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Communicate!</a:t>
            </a:r>
          </a:p>
        </p:txBody>
      </p:sp>
    </p:spTree>
    <p:extLst>
      <p:ext uri="{BB962C8B-B14F-4D97-AF65-F5344CB8AC3E}">
        <p14:creationId xmlns:p14="http://schemas.microsoft.com/office/powerpoint/2010/main" val="163166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A670-E879-4508-AD7A-0AAD2F56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Implementation and Examples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90AF2-7241-4788-99E9-462717BEA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Scorecards</a:t>
            </a:r>
          </a:p>
          <a:p>
            <a:r>
              <a:rPr lang="en-US" dirty="0"/>
              <a:t>Daily Pre-Trip Inspection</a:t>
            </a:r>
          </a:p>
          <a:p>
            <a:r>
              <a:rPr lang="en-US" dirty="0"/>
              <a:t>Power Industrial Truck Observation</a:t>
            </a:r>
          </a:p>
          <a:p>
            <a:r>
              <a:rPr lang="en-US" dirty="0"/>
              <a:t>Employee General Knowledge and Work Instructions</a:t>
            </a:r>
          </a:p>
          <a:p>
            <a:r>
              <a:rPr lang="en-US" dirty="0"/>
              <a:t>Proper Lifting Methods (Demonstrate) </a:t>
            </a:r>
          </a:p>
          <a:p>
            <a:r>
              <a:rPr lang="en-US" dirty="0"/>
              <a:t>PPE, Housekeeping and Working Defensively </a:t>
            </a:r>
          </a:p>
          <a:p>
            <a:r>
              <a:rPr lang="en-US" dirty="0"/>
              <a:t>Powered Devices and Non-Powered Devices</a:t>
            </a:r>
          </a:p>
          <a:p>
            <a:r>
              <a:rPr lang="en-US" dirty="0"/>
              <a:t>Improvement Plan/Timeline/Corrective Actions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3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98ADEBD-6CF4-4E3A-89CD-804C9131B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9744" y="578784"/>
            <a:ext cx="4757474" cy="549088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9B0D83-79BD-450B-B223-EE41BC772DBF}"/>
              </a:ext>
            </a:extLst>
          </p:cNvPr>
          <p:cNvSpPr txBox="1"/>
          <p:nvPr/>
        </p:nvSpPr>
        <p:spPr>
          <a:xfrm>
            <a:off x="333375" y="567018"/>
            <a:ext cx="4838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Scorecards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THIS…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	tracking system</a:t>
            </a:r>
          </a:p>
          <a:p>
            <a:endParaRPr lang="en-US" dirty="0"/>
          </a:p>
          <a:p>
            <a:r>
              <a:rPr lang="en-US" dirty="0"/>
              <a:t>WHAT IS THIS USED FOR….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	set proactive safety activities for 	individual managers that drive risk 	control and help achieve safety 	metrics</a:t>
            </a:r>
          </a:p>
        </p:txBody>
      </p:sp>
    </p:spTree>
    <p:extLst>
      <p:ext uri="{BB962C8B-B14F-4D97-AF65-F5344CB8AC3E}">
        <p14:creationId xmlns:p14="http://schemas.microsoft.com/office/powerpoint/2010/main" val="795674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75019C-A8F4-4B32-9E26-08E98534A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5597" y="673687"/>
            <a:ext cx="4615401" cy="535323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47AA2E-85CD-49DD-AD69-7409F8E2FA04}"/>
              </a:ext>
            </a:extLst>
          </p:cNvPr>
          <p:cNvSpPr txBox="1"/>
          <p:nvPr/>
        </p:nvSpPr>
        <p:spPr>
          <a:xfrm>
            <a:off x="339689" y="661574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Daily Pre-Trip Inspection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94C19-FDBA-401B-BB73-B6F5FC619611}"/>
              </a:ext>
            </a:extLst>
          </p:cNvPr>
          <p:cNvSpPr txBox="1"/>
          <p:nvPr/>
        </p:nvSpPr>
        <p:spPr>
          <a:xfrm>
            <a:off x="652607" y="1859890"/>
            <a:ext cx="33543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Used to ensure pre-trip truck inspections are completed daily and to hold drivers responsible for damages.  </a:t>
            </a:r>
          </a:p>
          <a:p>
            <a:endParaRPr lang="en-US" sz="8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Helps to ensure proper reporting!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32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5A3B50-D252-4AC7-AD04-48F0408DB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9570" y="1016000"/>
            <a:ext cx="5116530" cy="514699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207020-04EA-4370-8AC5-592DF535DF9B}"/>
              </a:ext>
            </a:extLst>
          </p:cNvPr>
          <p:cNvSpPr txBox="1"/>
          <p:nvPr/>
        </p:nvSpPr>
        <p:spPr>
          <a:xfrm>
            <a:off x="207090" y="627618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Power Industrial Truck Observation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3A5B8-29D1-42DA-B8EC-F7D02E1DEB0F}"/>
              </a:ext>
            </a:extLst>
          </p:cNvPr>
          <p:cNvSpPr txBox="1"/>
          <p:nvPr/>
        </p:nvSpPr>
        <p:spPr>
          <a:xfrm>
            <a:off x="900700" y="2096197"/>
            <a:ext cx="3506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Used as an observation form to ensure safe operation of Powered Industrial Trucks.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4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586142-4610-43C1-92AB-CC416CE728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74" r="30861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D58C0AD9-F3DD-7F38-5B4A-C163449744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412823"/>
              </p:ext>
            </p:extLst>
          </p:nvPr>
        </p:nvGraphicFramePr>
        <p:xfrm>
          <a:off x="5410950" y="2052918"/>
          <a:ext cx="4638903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8780F1-9F08-4CA1-8C27-0ADA5F88C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0" y="542925"/>
            <a:ext cx="5351477" cy="516606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42FA5-F76D-44F1-8FE1-AE3A624112EE}"/>
              </a:ext>
            </a:extLst>
          </p:cNvPr>
          <p:cNvSpPr txBox="1"/>
          <p:nvPr/>
        </p:nvSpPr>
        <p:spPr>
          <a:xfrm>
            <a:off x="188788" y="542925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Employee General Knowledge and </a:t>
            </a:r>
          </a:p>
          <a:p>
            <a:r>
              <a:rPr lang="en-US" sz="2000" dirty="0"/>
              <a:t>Work 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B941A-6588-4BD9-BD98-FF3A3381344C}"/>
              </a:ext>
            </a:extLst>
          </p:cNvPr>
          <p:cNvSpPr txBox="1"/>
          <p:nvPr/>
        </p:nvSpPr>
        <p:spPr>
          <a:xfrm>
            <a:off x="810877" y="2294960"/>
            <a:ext cx="46549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Observation used for general employee observation and assessment of knowledge to work safely while performing their job tasks</a:t>
            </a:r>
          </a:p>
        </p:txBody>
      </p:sp>
    </p:spTree>
    <p:extLst>
      <p:ext uri="{BB962C8B-B14F-4D97-AF65-F5344CB8AC3E}">
        <p14:creationId xmlns:p14="http://schemas.microsoft.com/office/powerpoint/2010/main" val="3916714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E3BFF51-A95C-4F98-8A41-8F51A442B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787" y="809765"/>
            <a:ext cx="5534025" cy="5238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109B1F-CCFD-4E83-9DE7-61E08B0B4B69}"/>
              </a:ext>
            </a:extLst>
          </p:cNvPr>
          <p:cNvSpPr txBox="1"/>
          <p:nvPr/>
        </p:nvSpPr>
        <p:spPr>
          <a:xfrm>
            <a:off x="315931" y="534525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Proper Lifting Methods (Demonstrate)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42C4E-8E5C-4C2A-84CF-83B9F9098705}"/>
              </a:ext>
            </a:extLst>
          </p:cNvPr>
          <p:cNvSpPr txBox="1"/>
          <p:nvPr/>
        </p:nvSpPr>
        <p:spPr>
          <a:xfrm>
            <a:off x="315931" y="2209212"/>
            <a:ext cx="44101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Observation used to ensure proper  lifting methods are used while performing job tasks</a:t>
            </a:r>
          </a:p>
        </p:txBody>
      </p:sp>
    </p:spTree>
    <p:extLst>
      <p:ext uri="{BB962C8B-B14F-4D97-AF65-F5344CB8AC3E}">
        <p14:creationId xmlns:p14="http://schemas.microsoft.com/office/powerpoint/2010/main" val="348888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7FFEBA-77B7-4B3F-B004-2F51EC49D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552" y="400050"/>
            <a:ext cx="5543550" cy="6191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058EC2-6010-4D88-A893-468D8C7C5B76}"/>
              </a:ext>
            </a:extLst>
          </p:cNvPr>
          <p:cNvSpPr txBox="1"/>
          <p:nvPr/>
        </p:nvSpPr>
        <p:spPr>
          <a:xfrm>
            <a:off x="326204" y="555072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PPE, Housekeeping and Working Defensively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65077-A380-4CB8-818F-14B9F2E928E6}"/>
              </a:ext>
            </a:extLst>
          </p:cNvPr>
          <p:cNvSpPr txBox="1"/>
          <p:nvPr/>
        </p:nvSpPr>
        <p:spPr>
          <a:xfrm>
            <a:off x="398124" y="1726327"/>
            <a:ext cx="452319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Observation used to ensure: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Proper PPE is used properly and when required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	Housekeeping standards are up to expectations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	Defensive safety habits are in place and used by the employee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38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28586B8-CD48-42A7-A8E6-D6E1C603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489" y="800554"/>
            <a:ext cx="5486400" cy="5695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BFD5F1-44EF-462C-A194-EAFCB51F0BD3}"/>
              </a:ext>
            </a:extLst>
          </p:cNvPr>
          <p:cNvSpPr txBox="1"/>
          <p:nvPr/>
        </p:nvSpPr>
        <p:spPr>
          <a:xfrm>
            <a:off x="163744" y="600499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Powered Devices and Non-Powered Devices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C8275-90B2-4B82-A5AE-0E023D38779B}"/>
              </a:ext>
            </a:extLst>
          </p:cNvPr>
          <p:cNvSpPr txBox="1"/>
          <p:nvPr/>
        </p:nvSpPr>
        <p:spPr>
          <a:xfrm>
            <a:off x="357027" y="2106471"/>
            <a:ext cx="5232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Observation used to ensure powered devices and non-powered devices are used properly and safely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13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BB33BA9-A89B-44F2-8C5A-B5512E61F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772" y="349084"/>
            <a:ext cx="5372100" cy="6159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958333-5C93-4FE4-920D-4E8D5ED02ED1}"/>
              </a:ext>
            </a:extLst>
          </p:cNvPr>
          <p:cNvSpPr txBox="1"/>
          <p:nvPr/>
        </p:nvSpPr>
        <p:spPr>
          <a:xfrm>
            <a:off x="216358" y="516759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Improvement Plan/Timeline/Corrective 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219C4-912E-49EC-840A-4E39D8DC1346}"/>
              </a:ext>
            </a:extLst>
          </p:cNvPr>
          <p:cNvSpPr txBox="1"/>
          <p:nvPr/>
        </p:nvSpPr>
        <p:spPr>
          <a:xfrm>
            <a:off x="216358" y="1633859"/>
            <a:ext cx="60977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Part of observation that:</a:t>
            </a:r>
          </a:p>
          <a:p>
            <a:endParaRPr lang="en-US" sz="18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Provides guidance on coaching employees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Defines corrective actions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Sets up timelines/SMART  goal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54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3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Recap</a:t>
            </a:r>
          </a:p>
        </p:txBody>
      </p:sp>
      <p:sp>
        <p:nvSpPr>
          <p:cNvPr id="56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52F4F-3CC5-47AB-93FD-25ECC69CD3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14" r="18746" b="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D58C0AD9-F3DD-7F38-5B4A-C163449744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076644"/>
              </p:ext>
            </p:extLst>
          </p:nvPr>
        </p:nvGraphicFramePr>
        <p:xfrm>
          <a:off x="648930" y="2438400"/>
          <a:ext cx="61881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36115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oy playing in playground in front of apartment building&#10;">
            <a:extLst>
              <a:ext uri="{FF2B5EF4-FFF2-40B4-BE49-F238E27FC236}">
                <a16:creationId xmlns:a16="http://schemas.microsoft.com/office/drawing/2014/main" id="{5F329689-9BAF-4AE6-BA67-6C34B1AEE8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E808D1D-FE92-499E-982B-315DCF98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to get started is to quit talking and begin doing.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EE02E7-DD32-447E-A951-9BFA2CED0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Walt Disney</a:t>
            </a:r>
          </a:p>
          <a:p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E1CEAEF-A1EC-4CA7-BEC1-407418518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D37EC2-A256-4365-B98A-9FC89FE7E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32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</a:t>
            </a:r>
            <a:endParaRPr lang="en-US" sz="7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463E31D-B89B-4519-9735-33018F7C83A9}"/>
              </a:ext>
            </a:extLst>
          </p:cNvPr>
          <p:cNvSpPr txBox="1">
            <a:spLocks/>
          </p:cNvSpPr>
          <p:nvPr/>
        </p:nvSpPr>
        <p:spPr>
          <a:xfrm>
            <a:off x="1285584" y="5206588"/>
            <a:ext cx="6974911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cap="all">
                <a:solidFill>
                  <a:schemeClr val="tx1">
                    <a:lumMod val="85000"/>
                    <a:lumOff val="15000"/>
                  </a:schemeClr>
                </a:solidFill>
              </a:rPr>
              <a:t>Jerome Chapman, CSP</a:t>
            </a: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Corporate Safety Manager, ITU ABSORBTECH, INC.</a:t>
            </a:r>
            <a:endParaRPr lang="en-US" cap="all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cap="all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cap="al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CD861-C155-47D7-B099-31F8F913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78" y="181898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EBEBEB"/>
                </a:solidFill>
              </a:rPr>
              <a:t>A manager’s Safety performance is about time spent.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26AE8-40D6-4B4E-A5C2-F0D818A84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03" y="1856771"/>
            <a:ext cx="6188189" cy="500122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FFFF"/>
                </a:solidFill>
              </a:rPr>
              <a:t>As a manager  they will spend time on safety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FFFF"/>
                </a:solidFill>
              </a:rPr>
              <a:t>They have a choice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FFFF"/>
                </a:solidFill>
              </a:rPr>
              <a:t>Time will be spent on reactive  (directly after and incident)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Incident report/Root cause analysis  and corrective actions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OSHA violations 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Lost productivity 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Notification of family members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FFFF"/>
                </a:solidFill>
              </a:rPr>
              <a:t>Time spent on proactive preventative actions are scheduled by the manager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Coaching (employee observations, communicating expectations, safety training)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Area safety Audits  i.e. housekeeping, hazard identification</a:t>
            </a:r>
          </a:p>
          <a:p>
            <a:pPr lvl="2"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7493E-31A6-4B3B-AA49-BC9F6BB654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448" r="24843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972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8" name="Picture 6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9" name="Oval 7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0" name="Picture 7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1" name="Picture 7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2" name="Rectangle 7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78">
            <a:extLst>
              <a:ext uri="{FF2B5EF4-FFF2-40B4-BE49-F238E27FC236}">
                <a16:creationId xmlns:a16="http://schemas.microsoft.com/office/drawing/2014/main" id="{B87E4204-E93C-417B-9ED0-F81552DE8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80">
            <a:extLst>
              <a:ext uri="{FF2B5EF4-FFF2-40B4-BE49-F238E27FC236}">
                <a16:creationId xmlns:a16="http://schemas.microsoft.com/office/drawing/2014/main" id="{068E4A00-82CC-4AD0-B631-F820AEE40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Freeform 7">
            <a:extLst>
              <a:ext uri="{FF2B5EF4-FFF2-40B4-BE49-F238E27FC236}">
                <a16:creationId xmlns:a16="http://schemas.microsoft.com/office/drawing/2014/main" id="{463665DF-25B8-4EE2-8F85-921EF38BE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Needs Analysis</a:t>
            </a:r>
          </a:p>
        </p:txBody>
      </p:sp>
      <p:sp useBgFill="1">
        <p:nvSpPr>
          <p:cNvPr id="96" name="Freeform: Shape 84">
            <a:extLst>
              <a:ext uri="{FF2B5EF4-FFF2-40B4-BE49-F238E27FC236}">
                <a16:creationId xmlns:a16="http://schemas.microsoft.com/office/drawing/2014/main" id="{B3378DC2-950E-4B63-B833-32DE4719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C24E47-4AA8-4F7C-A7CA-5B2326009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624" y="3243468"/>
            <a:ext cx="4675920" cy="3111611"/>
          </a:xfrm>
          <a:prstGeom prst="rect">
            <a:avLst/>
          </a:prstGeom>
          <a:effectLst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2" y="2548281"/>
            <a:ext cx="6393000" cy="360868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002060"/>
              </a:buClr>
            </a:pPr>
            <a:r>
              <a:rPr lang="en-US" sz="3000" dirty="0"/>
              <a:t>Where to start</a:t>
            </a:r>
          </a:p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	General risk to industry</a:t>
            </a:r>
          </a:p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	Needs analysis specific to your   	organization </a:t>
            </a:r>
          </a:p>
          <a:p>
            <a:pPr marL="342900" indent="-34290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 Identify risks in each manager’s area of  	responsibility</a:t>
            </a:r>
          </a:p>
          <a:p>
            <a:r>
              <a:rPr lang="en-US" dirty="0"/>
              <a:t>	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93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F09357A9-D371-48E8-A7E9-0C1C4929E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General risk to industry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F92201-1489-46C3-AE45-8EA1F10FAB57}"/>
              </a:ext>
            </a:extLst>
          </p:cNvPr>
          <p:cNvSpPr txBox="1"/>
          <p:nvPr/>
        </p:nvSpPr>
        <p:spPr>
          <a:xfrm>
            <a:off x="5356564" y="6533802"/>
            <a:ext cx="7253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Aft>
                <a:spcPts val="600"/>
              </a:spcAft>
            </a:pPr>
            <a:r>
              <a:rPr lang="en-US" sz="1400">
                <a:latin typeface="var(--nsc-font-secondary)"/>
              </a:rPr>
              <a:t>“</a:t>
            </a:r>
            <a:r>
              <a:rPr lang="en-US" sz="1400" b="0" i="0">
                <a:effectLst/>
                <a:latin typeface="var(--nsc-font-secondary)"/>
              </a:rPr>
              <a:t>The Top 10 most frequently cited workplace safety standards for FY 2021” www.nsc.com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605F51-F422-41A1-A723-8ADB18282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7928" y="2646323"/>
            <a:ext cx="3344574" cy="3344574"/>
          </a:xfrm>
          <a:prstGeom prst="rect">
            <a:avLst/>
          </a:prstGeom>
        </p:spPr>
      </p:pic>
      <p:sp>
        <p:nvSpPr>
          <p:cNvPr id="61" name="Content Placeholder 19">
            <a:extLst>
              <a:ext uri="{FF2B5EF4-FFF2-40B4-BE49-F238E27FC236}">
                <a16:creationId xmlns:a16="http://schemas.microsoft.com/office/drawing/2014/main" id="{B2F1A4C1-B45A-4E46-8381-D21416C76B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3367" y="2305966"/>
            <a:ext cx="8946541" cy="424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base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1700" dirty="0">
                <a:effectLst/>
              </a:rPr>
              <a:t>Fall Protection – General Requirements (1926.501): 5,295 violations</a:t>
            </a:r>
          </a:p>
          <a:p>
            <a:pPr marL="342900" indent="-342900" fontAlgn="base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1700" dirty="0">
                <a:effectLst/>
              </a:rPr>
              <a:t>Respiratory Protection (1910.134): 2,527</a:t>
            </a:r>
          </a:p>
          <a:p>
            <a:pPr marL="342900" indent="-342900" fontAlgn="base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1700" dirty="0">
                <a:effectLst/>
              </a:rPr>
              <a:t>Ladders (1926.1053): 2,026</a:t>
            </a:r>
          </a:p>
          <a:p>
            <a:pPr marL="342900" indent="-342900" fontAlgn="base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1700" dirty="0">
                <a:effectLst/>
              </a:rPr>
              <a:t>Scaffolding (1926.451): 1,948</a:t>
            </a:r>
          </a:p>
          <a:p>
            <a:pPr marL="342900" indent="-342900" fontAlgn="base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1700" dirty="0">
                <a:effectLst/>
              </a:rPr>
              <a:t>Hazard Communication (1910.1200): 1,947</a:t>
            </a:r>
          </a:p>
          <a:p>
            <a:pPr marL="342900" indent="-342900" fontAlgn="base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1700" dirty="0">
                <a:effectLst/>
              </a:rPr>
              <a:t>Lockout/Tagout (1910.147): 1,698</a:t>
            </a:r>
          </a:p>
          <a:p>
            <a:pPr marL="342900" indent="-342900" fontAlgn="base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1700" dirty="0">
                <a:effectLst/>
              </a:rPr>
              <a:t>Fall Protection – Training Requirements (1926.503): 1,666</a:t>
            </a:r>
          </a:p>
          <a:p>
            <a:pPr marL="342900" indent="-342900" fontAlgn="base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1700" dirty="0">
                <a:effectLst/>
              </a:rPr>
              <a:t>Personal Protective and Lifesaving Equipment – Eye and Face Protection (1926.102): 1,452</a:t>
            </a:r>
          </a:p>
          <a:p>
            <a:pPr marL="342900" indent="-342900" fontAlgn="base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1700" dirty="0">
                <a:effectLst/>
              </a:rPr>
              <a:t>Powered Industrial Trucks (1910.178): 1,420</a:t>
            </a:r>
          </a:p>
          <a:p>
            <a:pPr marL="342900" indent="-342900" fontAlgn="base">
              <a:lnSpc>
                <a:spcPct val="100000"/>
              </a:lnSpc>
              <a:buClr>
                <a:srgbClr val="002060"/>
              </a:buClr>
              <a:buFont typeface="+mj-lt"/>
              <a:buAutoNum type="arabicPeriod"/>
            </a:pPr>
            <a:r>
              <a:rPr lang="en-US" sz="1700" dirty="0">
                <a:effectLst/>
              </a:rPr>
              <a:t>Machine Guarding (1910.212): 1,113</a:t>
            </a:r>
            <a:endParaRPr lang="en-US" sz="13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3799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6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FAA4B-792F-48FA-8730-54BB157B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Needs analysis specific to your organization</a:t>
            </a:r>
          </a:p>
        </p:txBody>
      </p:sp>
      <p:sp useBgFill="1">
        <p:nvSpPr>
          <p:cNvPr id="40" name="Freeform: Shape 28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C44C6-1421-46C2-A21E-DEC4E707C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Support from upper management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Human Resources. Enforcement of safety rules and company expectations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Top management setting company safety metrics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Front line managers will focus on what top managers require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Where are your incidents happening. </a:t>
            </a:r>
          </a:p>
          <a:p>
            <a:pPr>
              <a:lnSpc>
                <a:spcPct val="90000"/>
              </a:lnSpc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Where is your risk (frequency and severity)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18584-76FF-40F4-9C6D-476A1E0F6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102" y="2601637"/>
            <a:ext cx="5451627" cy="3024656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67480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6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0" name="Freeform: Shape 28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AF35383-5162-4135-A186-7C46B222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8" y="2215339"/>
            <a:ext cx="10515600" cy="51586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Identify typical risk per area/per manager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CF986C23-943A-48D9-9C8B-E12CBC09CF48}"/>
              </a:ext>
            </a:extLst>
          </p:cNvPr>
          <p:cNvSpPr txBox="1">
            <a:spLocks/>
          </p:cNvSpPr>
          <p:nvPr/>
        </p:nvSpPr>
        <p:spPr>
          <a:xfrm>
            <a:off x="238999" y="2451036"/>
            <a:ext cx="10884613" cy="4212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dirty="0"/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Office managers evaluation of housekeeping and ergonomics </a:t>
            </a:r>
          </a:p>
          <a:p>
            <a:pPr lvl="2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Space heaters used by paper recycling bin</a:t>
            </a:r>
          </a:p>
          <a:p>
            <a:pPr lvl="2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Office chairs in bad condition</a:t>
            </a:r>
          </a:p>
          <a:p>
            <a:pPr lvl="2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File drawers left open</a:t>
            </a: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Plant/operation manager</a:t>
            </a:r>
          </a:p>
          <a:p>
            <a:pPr lvl="2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Power industrial trucks entering blind intersections at high rate of speed</a:t>
            </a:r>
          </a:p>
          <a:p>
            <a:pPr lvl="2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Compressed gas cylinders without designated storage area</a:t>
            </a:r>
          </a:p>
          <a:p>
            <a:pPr lvl="2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Manual lifting of 75 lbs. boxes repeatedly</a:t>
            </a: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Fleet manager</a:t>
            </a:r>
          </a:p>
          <a:p>
            <a:pPr lvl="2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Load securement inadequate</a:t>
            </a:r>
          </a:p>
          <a:p>
            <a:pPr lvl="2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Unreported truck damage</a:t>
            </a:r>
          </a:p>
          <a:p>
            <a:pPr lvl="1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dirty="0"/>
              <a:t>Work instructions/Standard Operating  Procedure missing safety applies to each area/manager.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1C412C-38D6-42BE-932C-DD672C90EE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366"/>
          <a:stretch/>
        </p:blipFill>
        <p:spPr>
          <a:xfrm>
            <a:off x="7884382" y="3033044"/>
            <a:ext cx="4002498" cy="22634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17C724C-EE07-4E34-B534-C9C8A2CF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Needs analysis specific to your organization</a:t>
            </a:r>
          </a:p>
        </p:txBody>
      </p:sp>
    </p:spTree>
    <p:extLst>
      <p:ext uri="{BB962C8B-B14F-4D97-AF65-F5344CB8AC3E}">
        <p14:creationId xmlns:p14="http://schemas.microsoft.com/office/powerpoint/2010/main" val="2305836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0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7" name="Oval 20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9" name="Picture 20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3" name="Rectangle 21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6DF41-7AA5-41F7-8B21-84A4448F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" y="74395"/>
            <a:ext cx="6951359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Identify Proactive </a:t>
            </a:r>
            <a:r>
              <a:rPr lang="en-US" sz="3600" dirty="0">
                <a:solidFill>
                  <a:srgbClr val="EBEBEB"/>
                </a:solidFill>
              </a:rPr>
              <a:t>A</a:t>
            </a: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ctions</a:t>
            </a:r>
            <a:r>
              <a:rPr lang="en-US" sz="3600" dirty="0">
                <a:solidFill>
                  <a:srgbClr val="EBEBEB"/>
                </a:solidFill>
              </a:rPr>
              <a:t> and </a:t>
            </a: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Activities</a:t>
            </a:r>
            <a:b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6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7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9" name="Freeform: Shape 218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7A1581-56C2-443B-9266-54F3F53C3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9871" y="2220669"/>
            <a:ext cx="3414010" cy="2416658"/>
          </a:xfrm>
          <a:prstGeom prst="rect">
            <a:avLst/>
          </a:prstGeom>
          <a:effectLst/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196B8-A326-4673-ACE3-9F2A9100C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2969" y="1141407"/>
            <a:ext cx="7698679" cy="571659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914400" lvl="2" indent="0">
              <a:lnSpc>
                <a:spcPct val="90000"/>
              </a:lnSpc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514350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Review work instructions/standard operating practices for missing safety instructions</a:t>
            </a:r>
          </a:p>
          <a:p>
            <a:pPr marL="514350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Watch, look, inspect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To ensure Power industrial truck rules are being followed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To ensure truck loads are secured 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Equipment is in a safe condition(chairs repaired/replaced)</a:t>
            </a:r>
          </a:p>
          <a:p>
            <a:pPr marL="514350" lvl="1" indent="0">
              <a:lnSpc>
                <a:spcPct val="90000"/>
              </a:lnSpc>
              <a:buNone/>
            </a:pPr>
            <a:r>
              <a:rPr lang="en-US" dirty="0">
                <a:solidFill>
                  <a:srgbClr val="FFFFFF"/>
                </a:solidFill>
              </a:rPr>
              <a:t>Housekeeping list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Identify location for proper compressed gas cylinders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Check file drawers are pushed in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Space heaters are not used/near paper recycling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</a:rPr>
              <a:t>	 Identify opportunities for improvement</a:t>
            </a:r>
          </a:p>
          <a:p>
            <a:pPr marL="1257300" lvl="2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Develop fleet accountability	</a:t>
            </a:r>
          </a:p>
          <a:p>
            <a:pPr marL="1257300" lvl="2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Assign vehicles</a:t>
            </a:r>
          </a:p>
          <a:p>
            <a:pPr marL="1257300" lvl="2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Verify safety training (pre &amp; post trip inspection, proper reporting)</a:t>
            </a:r>
          </a:p>
          <a:p>
            <a:pPr marL="1257300" lvl="2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FFFF"/>
                </a:solidFill>
              </a:rPr>
              <a:t>Method to reduce manual lifting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</a:rPr>
              <a:t>	 Improve training and Content</a:t>
            </a:r>
          </a:p>
          <a:p>
            <a:pPr marL="1257300" lvl="2" indent="-342900">
              <a:lnSpc>
                <a:spcPct val="90000"/>
              </a:lnSpc>
            </a:pPr>
            <a:endParaRPr lang="en-US" sz="800" dirty="0">
              <a:solidFill>
                <a:srgbClr val="FFFFFF"/>
              </a:solidFill>
            </a:endParaRPr>
          </a:p>
          <a:p>
            <a:pPr marL="914400" lvl="2" indent="0">
              <a:lnSpc>
                <a:spcPct val="90000"/>
              </a:lnSpc>
            </a:pPr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11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5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6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A4A2E-6B15-4F0F-A807-E7F77B08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64" y="177227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Confidence</a:t>
            </a:r>
          </a:p>
        </p:txBody>
      </p:sp>
      <p:sp>
        <p:nvSpPr>
          <p:cNvPr id="38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Freeform: Shape 26">
            <a:extLst>
              <a:ext uri="{FF2B5EF4-FFF2-40B4-BE49-F238E27FC236}">
                <a16:creationId xmlns:a16="http://schemas.microsoft.com/office/drawing/2014/main" id="{AC3BF0FA-36FA-4CE9-840E-F7C3A8F16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1325F-662B-4812-9796-A22BC8712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27" y="988387"/>
            <a:ext cx="6699611" cy="56923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FFFF"/>
                </a:solidFill>
              </a:rPr>
              <a:t>Managers want to succeed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Next step is to help guide them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Time spent on safety is their choice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Share how reactive incident time is on demand disrupting the daily routine</a:t>
            </a:r>
          </a:p>
          <a:p>
            <a:pPr lvl="2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Same time spent on proactive will result in managers having control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Share how the proactive steps were determined and how the individual manager’s action will reduce their team’s risk of incidents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FFFF"/>
                </a:solidFill>
              </a:rPr>
              <a:t>Managers need the reason for the proactive activities and the tools to perform those activities well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EE58E-AEAB-4ADA-BB79-0B772B245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8930" y="1799548"/>
            <a:ext cx="3414056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00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schemas.microsoft.com/office/infopath/2007/PartnerControls"/>
    <ds:schemaRef ds:uri="http://purl.org/dc/dcmitype/"/>
    <ds:schemaRef ds:uri="71af3243-3dd4-4a8d-8c0d-dd76da1f02a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788</TotalTime>
  <Words>1619</Words>
  <Application>Microsoft Office PowerPoint</Application>
  <PresentationFormat>Widescreen</PresentationFormat>
  <Paragraphs>247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Courier New</vt:lpstr>
      <vt:lpstr>var(--nsc-font-secondary)</vt:lpstr>
      <vt:lpstr>Wingdings 3</vt:lpstr>
      <vt:lpstr>Ion</vt:lpstr>
      <vt:lpstr>PowerPoint Presentation</vt:lpstr>
      <vt:lpstr>Agenda</vt:lpstr>
      <vt:lpstr>A manager’s Safety performance is about time spent.</vt:lpstr>
      <vt:lpstr>Needs Analysis</vt:lpstr>
      <vt:lpstr>General risk to industry</vt:lpstr>
      <vt:lpstr>Needs analysis specific to your organization</vt:lpstr>
      <vt:lpstr>Needs analysis specific to your organization</vt:lpstr>
      <vt:lpstr>Identify Proactive Actions and Activities </vt:lpstr>
      <vt:lpstr>Confidence</vt:lpstr>
      <vt:lpstr>Tools to Guide Managers </vt:lpstr>
      <vt:lpstr>Tools to guide managers </vt:lpstr>
      <vt:lpstr>Provide guidance in the tool for corrective action and coaching</vt:lpstr>
      <vt:lpstr>PowerPoint Presentation</vt:lpstr>
      <vt:lpstr>Tracking for accountability of actions/activities to safety metrics </vt:lpstr>
      <vt:lpstr>Communicating the success of individual and company safety metrics </vt:lpstr>
      <vt:lpstr>Let’s Talk About Implementation and Examples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The way to get started is to quit talking and begin doing.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Chapman</dc:creator>
  <cp:lastModifiedBy>Barb Deans</cp:lastModifiedBy>
  <cp:revision>51</cp:revision>
  <dcterms:created xsi:type="dcterms:W3CDTF">2022-03-14T17:29:16Z</dcterms:created>
  <dcterms:modified xsi:type="dcterms:W3CDTF">2022-03-23T13:41:39Z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